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3" r:id="rId2"/>
    <p:sldId id="396" r:id="rId3"/>
    <p:sldId id="384" r:id="rId4"/>
    <p:sldId id="366" r:id="rId5"/>
    <p:sldId id="375" r:id="rId6"/>
    <p:sldId id="394" r:id="rId7"/>
    <p:sldId id="388" r:id="rId8"/>
    <p:sldId id="386" r:id="rId9"/>
    <p:sldId id="387" r:id="rId10"/>
    <p:sldId id="392" r:id="rId11"/>
    <p:sldId id="393"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37688" autoAdjust="0"/>
  </p:normalViewPr>
  <p:slideViewPr>
    <p:cSldViewPr>
      <p:cViewPr varScale="1">
        <p:scale>
          <a:sx n="27" d="100"/>
          <a:sy n="27" d="100"/>
        </p:scale>
        <p:origin x="-23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5F4493B-9653-44A1-92BB-2D5B3523E902}" type="datetimeFigureOut">
              <a:rPr lang="en-US"/>
              <a:pPr>
                <a:defRPr/>
              </a:pPr>
              <a:t>1/2/2013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1A856534-9F36-48DA-8160-D6C48A7D45B3}" type="slidenum">
              <a:rPr lang="en-US"/>
              <a:pPr>
                <a:defRPr/>
              </a:pPr>
              <a:t>‹#›</a:t>
            </a:fld>
            <a:endParaRPr lang="en-US" dirty="0"/>
          </a:p>
        </p:txBody>
      </p:sp>
    </p:spTree>
    <p:extLst>
      <p:ext uri="{BB962C8B-B14F-4D97-AF65-F5344CB8AC3E}">
        <p14:creationId xmlns:p14="http://schemas.microsoft.com/office/powerpoint/2010/main" val="2898495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FBF8CC2-CA4F-4DF7-8F03-9C94FD7584AF}" type="datetimeFigureOut">
              <a:rPr lang="en-US"/>
              <a:pPr>
                <a:defRPr/>
              </a:pPr>
              <a:t>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DDBFFBA1-DEE9-4ADA-9A61-2FD43FE06650}" type="slidenum">
              <a:rPr lang="en-US"/>
              <a:pPr>
                <a:defRPr/>
              </a:pPr>
              <a:t>‹#›</a:t>
            </a:fld>
            <a:endParaRPr lang="en-US" dirty="0"/>
          </a:p>
        </p:txBody>
      </p:sp>
    </p:spTree>
    <p:extLst>
      <p:ext uri="{BB962C8B-B14F-4D97-AF65-F5344CB8AC3E}">
        <p14:creationId xmlns:p14="http://schemas.microsoft.com/office/powerpoint/2010/main" val="225560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C50367-FAEF-47E8-A622-B13BCFF184D6}" type="slidenum">
              <a:rPr lang="en-US" smtClean="0">
                <a:solidFill>
                  <a:srgbClr val="000000"/>
                </a:solidFill>
                <a:latin typeface="Times New Roman" pitchFamily="18" charset="0"/>
              </a:rPr>
              <a:pPr fontAlgn="base">
                <a:spcBef>
                  <a:spcPct val="0"/>
                </a:spcBef>
                <a:spcAft>
                  <a:spcPct val="0"/>
                </a:spcAft>
              </a:pPr>
              <a:t>1</a:t>
            </a:fld>
            <a:endParaRPr lang="en-US" dirty="0" smtClean="0">
              <a:solidFill>
                <a:srgbClr val="000000"/>
              </a:solidFill>
              <a:latin typeface="Times New Roman" pitchFamily="18"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Plasma archive is the only procedures performed at enrollment that, if missed, should be made up as soon as possible. </a:t>
            </a:r>
          </a:p>
          <a:p>
            <a:pPr eaLnBrk="1" hangingPunct="1">
              <a:spcBef>
                <a:spcPct val="0"/>
              </a:spcBef>
            </a:pPr>
            <a:endParaRPr lang="en-US" dirty="0" smtClean="0"/>
          </a:p>
          <a:p>
            <a:pPr eaLnBrk="1" hangingPunct="1">
              <a:spcBef>
                <a:spcPct val="0"/>
              </a:spcBef>
            </a:pPr>
            <a:r>
              <a:rPr lang="en-US" dirty="0" smtClean="0"/>
              <a:t>** No other procedures are made up</a:t>
            </a:r>
            <a:r>
              <a:rPr lang="en-US" baseline="0" dirty="0" smtClean="0"/>
              <a:t> if missed at enrollment</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E5FFCC-5E50-488C-B951-7B5F6D82AFCB}" type="slidenum">
              <a:rPr lang="en-US" smtClean="0"/>
              <a:pPr fontAlgn="base">
                <a:spcBef>
                  <a:spcPct val="0"/>
                </a:spcBef>
                <a:spcAft>
                  <a:spcPct val="0"/>
                </a:spcAft>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Group to respond to this question</a:t>
            </a:r>
          </a:p>
          <a:p>
            <a:pPr eaLnBrk="1" hangingPunct="1">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C5B1A1-AA68-4419-B65A-59B44623587D}" type="slidenum">
              <a:rPr lang="en-US" smtClean="0"/>
              <a:pPr fontAlgn="base">
                <a:spcBef>
                  <a:spcPct val="0"/>
                </a:spcBef>
                <a:spcAft>
                  <a:spcPct val="0"/>
                </a:spcAft>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a:p>
            <a:endParaRPr lang="en-US" dirty="0" smtClean="0">
              <a:ea typeface="ＭＳ Ｐゴシック" pitchFamily="34"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3D238EC8-C862-42E4-877F-941F8568C31C}" type="slidenum">
              <a:rPr lang="en-US" smtClean="0">
                <a:ea typeface="ＭＳ Ｐゴシック" pitchFamily="34" charset="-128"/>
              </a:rPr>
              <a:pPr/>
              <a:t>12</a:t>
            </a:fld>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r>
              <a:rPr lang="en-GB" dirty="0" smtClean="0">
                <a:ea typeface="+mn-ea"/>
                <a:cs typeface="+mn-cs"/>
              </a:rPr>
              <a:t>The </a:t>
            </a:r>
            <a:r>
              <a:rPr lang="en-GB" dirty="0" smtClean="0">
                <a:ea typeface="+mn-ea"/>
                <a:cs typeface="+mn-cs"/>
              </a:rPr>
              <a:t>Enrollment</a:t>
            </a:r>
            <a:r>
              <a:rPr lang="en-GB" baseline="0" dirty="0" smtClean="0">
                <a:ea typeface="+mn-ea"/>
                <a:cs typeface="+mn-cs"/>
              </a:rPr>
              <a:t> CRF captures the dates of the Screening and Enrollment Informed Consent as a way for SCHARP to double-check that the participant was enrolled within the screening window of 28 days. </a:t>
            </a:r>
          </a:p>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If storage consent is not provided to the participant at the Enrollment Visit, you may mark the pending box and update as needed during the study if the participant changes her mind.</a:t>
            </a:r>
          </a:p>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The HIV and pregnancy related items on this form as used to double-check that the participant is eligible as these results are not collected and captured on any other CRF.</a:t>
            </a:r>
          </a:p>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The Randomization information will be transcribed from the Randomization and Prescription Tracking Record. </a:t>
            </a:r>
          </a:p>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Items 9 through 12, which document Baseline ACASI questionnaire completion, plasma archival, participant self-collected vaginal fluid swab collection and vaginal ring insertion are all required at the Enrollment Visit. Because the Enrollment Visit cannot be split, if these procedures are not completed on the same day as Randomization (item 7), they must be marked ‘no’</a:t>
            </a: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7DFFF-0C42-4477-A35A-7D7B82E45436}" type="slidenum">
              <a:rPr lang="en-US" smtClean="0"/>
              <a:pPr fontAlgn="base">
                <a:spcBef>
                  <a:spcPct val="0"/>
                </a:spcBef>
                <a:spcAft>
                  <a:spcPct val="0"/>
                </a:spcAft>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r>
              <a:rPr lang="en-GB" baseline="0" dirty="0" smtClean="0">
                <a:ea typeface="+mn-ea"/>
                <a:cs typeface="+mn-cs"/>
              </a:rPr>
              <a:t>The Prior Trial Participation CRF will collect information on whether participants have enrolled in VOICE, PrEP trials, other microbicide trials, or other research studies. Participants will also be asked how they heard about ASPIRE. </a:t>
            </a:r>
          </a:p>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If a participant indicates that she has participated in VOICE, this must be confirmed with a PTID (item 1a)</a:t>
            </a:r>
          </a:p>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This form will provide interesting information on how ‘active’ participants in ASPIRE are in clinical research studies in general and it will be interesting to look at across sites.</a:t>
            </a: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7DFFF-0C42-4477-A35A-7D7B82E45436}" type="slidenum">
              <a:rPr lang="en-US" smtClean="0"/>
              <a:pPr fontAlgn="base">
                <a:spcBef>
                  <a:spcPct val="0"/>
                </a:spcBef>
                <a:spcAft>
                  <a:spcPct val="0"/>
                </a:spcAft>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 </a:t>
            </a: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FC912-74DD-4327-ACA2-85C9F519812A}" type="slidenum">
              <a:rPr lang="en-US" smtClean="0"/>
              <a:pPr fontAlgn="base">
                <a:spcBef>
                  <a:spcPct val="0"/>
                </a:spcBef>
                <a:spcAft>
                  <a:spcPct val="0"/>
                </a:spcAft>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r>
              <a:rPr lang="en-GB" dirty="0" smtClean="0">
                <a:ea typeface="+mn-ea"/>
                <a:cs typeface="+mn-cs"/>
              </a:rPr>
              <a:t>The Baseline Family</a:t>
            </a:r>
            <a:r>
              <a:rPr lang="en-GB" baseline="0" dirty="0" smtClean="0">
                <a:ea typeface="+mn-ea"/>
                <a:cs typeface="+mn-cs"/>
              </a:rPr>
              <a:t> Planning CRF is based on participant self-report and is not interviewer-administered and is not translated.</a:t>
            </a:r>
          </a:p>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Mark all methods that the participant is </a:t>
            </a:r>
            <a:r>
              <a:rPr lang="en-GB" b="1" u="sng" baseline="0" dirty="0" smtClean="0">
                <a:ea typeface="+mn-ea"/>
                <a:cs typeface="+mn-cs"/>
              </a:rPr>
              <a:t>currently </a:t>
            </a:r>
            <a:r>
              <a:rPr lang="en-GB" b="0" u="none" baseline="0" dirty="0" smtClean="0">
                <a:ea typeface="+mn-ea"/>
                <a:cs typeface="+mn-cs"/>
              </a:rPr>
              <a:t>using and do not include any methods that the participant is planning to use.</a:t>
            </a:r>
          </a:p>
          <a:p>
            <a:pPr eaLnBrk="1" hangingPunct="1">
              <a:spcBef>
                <a:spcPct val="0"/>
              </a:spcBef>
              <a:defRPr/>
            </a:pPr>
            <a:endParaRPr lang="en-GB" b="0" u="none" baseline="0" dirty="0" smtClean="0">
              <a:ea typeface="+mn-ea"/>
              <a:cs typeface="+mn-cs"/>
            </a:endParaRPr>
          </a:p>
          <a:p>
            <a:pPr eaLnBrk="1" hangingPunct="1">
              <a:spcBef>
                <a:spcPct val="0"/>
              </a:spcBef>
              <a:defRPr/>
            </a:pPr>
            <a:r>
              <a:rPr lang="en-GB" b="0" u="none" baseline="0" dirty="0" smtClean="0">
                <a:ea typeface="+mn-ea"/>
                <a:cs typeface="+mn-cs"/>
              </a:rPr>
              <a:t>For items 1e-1i, record the date that the participant starting using that particular method. For example, if a participant reports that she started using Depo in October 2010, mark 1g and write October, 2010 for the date regimen started (line through day and mark UNK). Records any hormonal methods used on the Concomitant Medications Log as well using the trade name of the contraceptive if possible.</a:t>
            </a:r>
          </a:p>
          <a:p>
            <a:pPr eaLnBrk="1" hangingPunct="1">
              <a:spcBef>
                <a:spcPct val="0"/>
              </a:spcBef>
              <a:defRPr/>
            </a:pPr>
            <a:endParaRPr lang="en-GB" b="0" u="none" baseline="0" dirty="0" smtClean="0">
              <a:ea typeface="+mn-ea"/>
              <a:cs typeface="+mn-cs"/>
            </a:endParaRPr>
          </a:p>
          <a:p>
            <a:pPr eaLnBrk="1" hangingPunct="1">
              <a:spcBef>
                <a:spcPct val="0"/>
              </a:spcBef>
              <a:defRPr/>
            </a:pPr>
            <a:r>
              <a:rPr lang="en-GB" b="0" u="none" baseline="0" dirty="0" smtClean="0">
                <a:ea typeface="+mn-ea"/>
                <a:cs typeface="+mn-cs"/>
              </a:rPr>
              <a:t>Items 2 and 3 ask for the participant’s first and last day of her last menstrual cycle. Record these dates as of the Enrollment Visit and do not go back and update these items at month 1 even if the participant’s last menstrual cycle is ongoing at Enrollment. The purpose of these dates is to collect whether the participant is currently menstruating at the time of the visit). </a:t>
            </a:r>
          </a:p>
          <a:p>
            <a:pPr eaLnBrk="1" hangingPunct="1">
              <a:spcBef>
                <a:spcPct val="0"/>
              </a:spcBef>
              <a:defRPr/>
            </a:pPr>
            <a:endParaRPr lang="en-GB" b="0" u="none" baseline="0" dirty="0" smtClean="0">
              <a:ea typeface="+mn-ea"/>
              <a:cs typeface="+mn-cs"/>
            </a:endParaRPr>
          </a:p>
          <a:p>
            <a:pPr eaLnBrk="1" hangingPunct="1">
              <a:spcBef>
                <a:spcPct val="0"/>
              </a:spcBef>
              <a:defRPr/>
            </a:pPr>
            <a:r>
              <a:rPr lang="en-GB" b="0" u="none" baseline="0" dirty="0" smtClean="0">
                <a:ea typeface="+mn-ea"/>
                <a:cs typeface="+mn-cs"/>
              </a:rPr>
              <a:t>Baseline pregnancy data in Items 4 and 4a are participant self-reported </a:t>
            </a: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7DFFF-0C42-4477-A35A-7D7B82E45436}" type="slidenum">
              <a:rPr lang="en-US" smtClean="0"/>
              <a:pPr fontAlgn="base">
                <a:spcBef>
                  <a:spcPct val="0"/>
                </a:spcBef>
                <a:spcAft>
                  <a:spcPct val="0"/>
                </a:spcAft>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r>
              <a:rPr lang="en-GB" b="0" u="none" baseline="0" dirty="0" smtClean="0">
                <a:ea typeface="+mn-ea"/>
                <a:cs typeface="+mn-cs"/>
              </a:rPr>
              <a:t>Items 2 and 3 ask for the participant’s first and last day of her last menstrual cycle. Record these dates as of the Enrollment Visit and do not go back and update these items at month 1 even if the participant’s last menstrual cycle is ongoing at Enrollment. The purpose of these dates is to collect whether the participant is currently menstruating at the time of the visit). </a:t>
            </a:r>
          </a:p>
          <a:p>
            <a:pPr eaLnBrk="1" hangingPunct="1">
              <a:spcBef>
                <a:spcPct val="0"/>
              </a:spcBef>
              <a:defRPr/>
            </a:pPr>
            <a:endParaRPr lang="en-GB" b="0" u="none" baseline="0" dirty="0" smtClean="0">
              <a:ea typeface="+mn-ea"/>
              <a:cs typeface="+mn-cs"/>
            </a:endParaRPr>
          </a:p>
          <a:p>
            <a:pPr eaLnBrk="1" hangingPunct="1">
              <a:spcBef>
                <a:spcPct val="0"/>
              </a:spcBef>
              <a:defRPr/>
            </a:pPr>
            <a:r>
              <a:rPr lang="en-GB" b="0" u="none" baseline="0" dirty="0" smtClean="0">
                <a:ea typeface="+mn-ea"/>
                <a:cs typeface="+mn-cs"/>
              </a:rPr>
              <a:t>Baseline pregnancy data in Items 4 and 4a are participant self-reported </a:t>
            </a: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7DFFF-0C42-4477-A35A-7D7B82E45436}" type="slidenum">
              <a:rPr lang="en-US" smtClean="0"/>
              <a:pPr fontAlgn="base">
                <a:spcBef>
                  <a:spcPct val="0"/>
                </a:spcBef>
                <a:spcAft>
                  <a:spcPct val="0"/>
                </a:spcAft>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7DFFF-0C42-4477-A35A-7D7B82E45436}" type="slidenum">
              <a:rPr lang="en-US" smtClean="0"/>
              <a:pPr fontAlgn="base">
                <a:spcBef>
                  <a:spcPct val="0"/>
                </a:spcBef>
                <a:spcAft>
                  <a:spcPct val="0"/>
                </a:spcAft>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7DFFF-0C42-4477-A35A-7D7B82E45436}" type="slidenum">
              <a:rPr lang="en-US" smtClean="0"/>
              <a:pPr fontAlgn="base">
                <a:spcBef>
                  <a:spcPct val="0"/>
                </a:spcBef>
                <a:spcAft>
                  <a:spcPct val="0"/>
                </a:spcAft>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81FB0A-FC12-4DEC-ACC3-08DEDE14950C}" type="slidenum">
              <a:rPr lang="en-US" smtClean="0"/>
              <a:pPr fontAlgn="base">
                <a:spcBef>
                  <a:spcPct val="0"/>
                </a:spcBef>
                <a:spcAft>
                  <a:spcPct val="0"/>
                </a:spcAft>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 </a:t>
            </a: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FC912-74DD-4327-ACA2-85C9F519812A}" type="slidenum">
              <a:rPr lang="en-US" smtClean="0"/>
              <a:pPr fontAlgn="base">
                <a:spcBef>
                  <a:spcPct val="0"/>
                </a:spcBef>
                <a:spcAft>
                  <a:spcPct val="0"/>
                </a:spcAft>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 </a:t>
            </a: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FC912-74DD-4327-ACA2-85C9F519812A}" type="slidenum">
              <a:rPr lang="en-US" smtClean="0"/>
              <a:pPr fontAlgn="base">
                <a:spcBef>
                  <a:spcPct val="0"/>
                </a:spcBef>
                <a:spcAft>
                  <a:spcPct val="0"/>
                </a:spcAft>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endParaRPr lang="en-GB" baseline="0" dirty="0" smtClean="0">
              <a:ea typeface="+mn-ea"/>
              <a:cs typeface="+mn-cs"/>
            </a:endParaRPr>
          </a:p>
          <a:p>
            <a:pPr eaLnBrk="1" hangingPunct="1">
              <a:spcBef>
                <a:spcPct val="0"/>
              </a:spcBef>
              <a:defRPr/>
            </a:pPr>
            <a:r>
              <a:rPr lang="en-GB" baseline="0" dirty="0" smtClean="0">
                <a:ea typeface="+mn-ea"/>
                <a:cs typeface="+mn-cs"/>
              </a:rPr>
              <a:t> </a:t>
            </a: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FC912-74DD-4327-ACA2-85C9F519812A}" type="slidenum">
              <a:rPr lang="en-US" smtClean="0"/>
              <a:pPr fontAlgn="base">
                <a:spcBef>
                  <a:spcPct val="0"/>
                </a:spcBef>
                <a:spcAft>
                  <a:spcPct val="0"/>
                </a:spcAft>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This form will be discussed during the lab section. The only thing to note</a:t>
            </a:r>
            <a:r>
              <a:rPr lang="en-US" baseline="0" dirty="0" smtClean="0">
                <a:ea typeface="ＭＳ Ｐゴシック" pitchFamily="34" charset="-128"/>
              </a:rPr>
              <a:t> is that the Visit Code is already present and hard-coded to Visit 98.0 and that two specimens will be required for storage at the Enrollment Visit – blood for plasma archive and the participant self-collected vaginal swab.</a:t>
            </a:r>
            <a:endParaRPr lang="en-US" dirty="0" smtClean="0">
              <a:ea typeface="ＭＳ Ｐゴシック" pitchFamily="34"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3143F60E-1A62-4538-9851-11EA296196C1}" type="slidenum">
              <a:rPr lang="en-US" smtClean="0">
                <a:ea typeface="ＭＳ Ｐゴシック" pitchFamily="34" charset="-128"/>
              </a:rPr>
              <a:pPr/>
              <a:t>23</a:t>
            </a:fld>
            <a:endParaRPr lang="en-US"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7DFFF-0C42-4477-A35A-7D7B82E45436}" type="slidenum">
              <a:rPr lang="en-US" smtClean="0"/>
              <a:pPr fontAlgn="base">
                <a:spcBef>
                  <a:spcPct val="0"/>
                </a:spcBef>
                <a:spcAft>
                  <a:spcPct val="0"/>
                </a:spcAft>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C50367-FAEF-47E8-A622-B13BCFF184D6}" type="slidenum">
              <a:rPr lang="en-US" smtClean="0">
                <a:solidFill>
                  <a:srgbClr val="000000"/>
                </a:solidFill>
                <a:latin typeface="Times New Roman" pitchFamily="18" charset="0"/>
              </a:rPr>
              <a:pPr fontAlgn="base">
                <a:spcBef>
                  <a:spcPct val="0"/>
                </a:spcBef>
                <a:spcAft>
                  <a:spcPct val="0"/>
                </a:spcAft>
              </a:pPr>
              <a:t>27</a:t>
            </a:fld>
            <a:endParaRPr lang="en-US" dirty="0" smtClean="0">
              <a:solidFill>
                <a:srgbClr val="000000"/>
              </a:solidFill>
              <a:latin typeface="Times New Roman" pitchFamily="18"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defRPr/>
            </a:pPr>
            <a:endParaRPr lang="en-GB" dirty="0" smtClean="0">
              <a:ea typeface="+mn-ea"/>
              <a:cs typeface="+mn-cs"/>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7DFFF-0C42-4477-A35A-7D7B82E45436}" type="slidenum">
              <a:rPr lang="en-US" smtClean="0"/>
              <a:pPr fontAlgn="base">
                <a:spcBef>
                  <a:spcPct val="0"/>
                </a:spcBef>
                <a:spcAft>
                  <a:spcPct val="0"/>
                </a:spcAft>
              </a:pPr>
              <a:t>28</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09B4D-526B-4FE3-87F1-E17241A97514}" type="slidenum">
              <a:rPr lang="en-US" smtClean="0"/>
              <a:pPr fontAlgn="base">
                <a:spcBef>
                  <a:spcPct val="0"/>
                </a:spcBef>
                <a:spcAft>
                  <a:spcPct val="0"/>
                </a:spcAft>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First let’s take a look at the administrative/regulatory and behavioral procedures per Appendix 1 that are associated with reassessing eligibility and establishing baseline. If you are unable to see the overhead, turn to appendix 1 in your protocol.</a:t>
            </a:r>
          </a:p>
          <a:p>
            <a:pPr eaLnBrk="1" hangingPunct="1">
              <a:spcBef>
                <a:spcPct val="0"/>
              </a:spcBef>
              <a:defRPr/>
            </a:pPr>
            <a:endParaRPr lang="en-US" dirty="0" smtClean="0"/>
          </a:p>
          <a:p>
            <a:pPr marL="171450" indent="-171450" eaLnBrk="1" hangingPunct="1">
              <a:spcBef>
                <a:spcPct val="0"/>
              </a:spcBef>
              <a:buFontTx/>
              <a:buChar char="-"/>
              <a:defRPr/>
            </a:pPr>
            <a:r>
              <a:rPr lang="en-US" dirty="0" smtClean="0"/>
              <a:t>The enrollment visit should be scheduled around the participant’s menses, to ensure it will be an appropriate time for the visit. The only reason not to conduct the visit when on menses is due to the first ring use, and the participant may not be comfortable doing this then. It should be confirmed with the participant that she is not on menses when she arrives to the clinic for her enrollment visit. </a:t>
            </a:r>
          </a:p>
          <a:p>
            <a:pPr eaLnBrk="1" hangingPunct="1">
              <a:spcBef>
                <a:spcPct val="0"/>
              </a:spcBef>
              <a:defRPr/>
            </a:pPr>
            <a:endParaRPr lang="en-US" dirty="0" smtClean="0"/>
          </a:p>
          <a:p>
            <a:pPr eaLnBrk="1" hangingPunct="1">
              <a:spcBef>
                <a:spcPct val="0"/>
              </a:spcBef>
              <a:defRPr/>
            </a:pPr>
            <a:r>
              <a:rPr lang="en-US" dirty="0" smtClean="0"/>
              <a:t>[HIT ENTER]. </a:t>
            </a:r>
          </a:p>
          <a:p>
            <a:pPr marL="171450" indent="-171450" eaLnBrk="1" hangingPunct="1">
              <a:spcBef>
                <a:spcPct val="0"/>
              </a:spcBef>
              <a:buFont typeface="Arial" charset="0"/>
              <a:buChar char="•"/>
              <a:defRPr/>
            </a:pPr>
            <a:r>
              <a:rPr lang="en-US" dirty="0" smtClean="0"/>
              <a:t>Enrollment IC will take place at the start of the visit (</a:t>
            </a:r>
            <a:r>
              <a:rPr lang="en-US" i="1" dirty="0" smtClean="0"/>
              <a:t>note this difference from VOICE, where the IC was conducted after eligibility was established</a:t>
            </a:r>
            <a:r>
              <a:rPr lang="en-US" dirty="0" smtClean="0"/>
              <a:t>). </a:t>
            </a:r>
          </a:p>
          <a:p>
            <a:pPr marL="171450" indent="-171450" eaLnBrk="1" hangingPunct="1">
              <a:spcBef>
                <a:spcPct val="0"/>
              </a:spcBef>
              <a:buFont typeface="Arial" charset="0"/>
              <a:buChar char="•"/>
              <a:defRPr/>
            </a:pPr>
            <a:r>
              <a:rPr lang="en-US" dirty="0" smtClean="0"/>
              <a:t>Discuss the IC format specific to the site, specimen storage can be provided at M1 if needed. We do not recommend this as it will require updating of the Enrollment CRF and refaxing at M1 and staff could forget to administer this at month 1. </a:t>
            </a:r>
          </a:p>
          <a:p>
            <a:pPr marL="171450" indent="-171450" eaLnBrk="1" hangingPunct="1">
              <a:spcBef>
                <a:spcPct val="0"/>
              </a:spcBef>
              <a:buFont typeface="Arial" charset="0"/>
              <a:buChar char="•"/>
              <a:defRPr/>
            </a:pPr>
            <a:r>
              <a:rPr lang="en-US" dirty="0" smtClean="0"/>
              <a:t>There is a </a:t>
            </a:r>
            <a:r>
              <a:rPr lang="en-US" u="sng" dirty="0" smtClean="0"/>
              <a:t>plasma archive</a:t>
            </a:r>
            <a:r>
              <a:rPr lang="en-US" dirty="0" smtClean="0"/>
              <a:t> that is collected at Enrollment and this can be conducted EVEN IF the specimen storage IC is not done at enrollment. As a reminder the specimen storage consent allows the site to keep leftover specimens (after per protocol tests have been conducted) for use in future studies. This ICF is not related to the collection of plasma archive in the study. </a:t>
            </a:r>
          </a:p>
          <a:p>
            <a:pPr eaLnBrk="1" hangingPunct="1">
              <a:spcBef>
                <a:spcPct val="0"/>
              </a:spcBef>
              <a:buFont typeface="Arial" charset="0"/>
              <a:buNone/>
              <a:defRPr/>
            </a:pPr>
            <a:r>
              <a:rPr lang="en-US" dirty="0" smtClean="0"/>
              <a:t>[HIT ENTER]</a:t>
            </a:r>
          </a:p>
          <a:p>
            <a:pPr marL="171450" indent="-171450" eaLnBrk="1" hangingPunct="1">
              <a:spcBef>
                <a:spcPct val="0"/>
              </a:spcBef>
              <a:buFont typeface="Arial" charset="0"/>
              <a:buChar char="•"/>
              <a:defRPr/>
            </a:pPr>
            <a:r>
              <a:rPr lang="en-US" dirty="0" smtClean="0"/>
              <a:t>‘Assess and/or confirm eligibility’ – this is a catch-all for the behavioral, clinical and laboratory procedures that are conducted during this visit. (read from slide)</a:t>
            </a:r>
          </a:p>
          <a:p>
            <a:pPr marL="171450" indent="-171450" eaLnBrk="1" hangingPunct="1">
              <a:spcBef>
                <a:spcPct val="0"/>
              </a:spcBef>
              <a:buFont typeface="Arial" charset="0"/>
              <a:buChar char="•"/>
              <a:defRPr/>
            </a:pPr>
            <a:r>
              <a:rPr lang="en-US" dirty="0" smtClean="0"/>
              <a:t>As discussed yesterday, adequate locator information is an eligibility criteria and this is confirmed at enrollment, per site SOPs</a:t>
            </a:r>
          </a:p>
          <a:p>
            <a:pPr eaLnBrk="1" hangingPunct="1">
              <a:spcBef>
                <a:spcPct val="0"/>
              </a:spcBef>
              <a:buFont typeface="Arial" charset="0"/>
              <a:buNone/>
              <a:defRPr/>
            </a:pPr>
            <a:r>
              <a:rPr lang="en-US" dirty="0" smtClean="0"/>
              <a:t>[HIT ENTER]</a:t>
            </a:r>
          </a:p>
          <a:p>
            <a:pPr marL="171450" indent="-171450" eaLnBrk="1" hangingPunct="1">
              <a:spcBef>
                <a:spcPct val="0"/>
              </a:spcBef>
              <a:buFont typeface="Arial" charset="0"/>
              <a:buChar char="•"/>
              <a:defRPr/>
            </a:pPr>
            <a:r>
              <a:rPr lang="en-US" dirty="0" smtClean="0"/>
              <a:t>In terms of establishing the participant’s baseline, the baseline behavioral assessment will be conducted; this will be reviewed in more detail later this morning. </a:t>
            </a:r>
          </a:p>
          <a:p>
            <a:pPr eaLnBrk="1" hangingPunct="1">
              <a:spcBef>
                <a:spcPct val="0"/>
              </a:spcBef>
              <a:buFont typeface="Arial" charset="0"/>
              <a:buNone/>
              <a:defRPr/>
            </a:pPr>
            <a:r>
              <a:rPr lang="en-US" dirty="0" smtClean="0"/>
              <a:t>[HIT ENTER]</a:t>
            </a:r>
          </a:p>
          <a:p>
            <a:pPr marL="171450" indent="-171450" eaLnBrk="1" hangingPunct="1">
              <a:spcBef>
                <a:spcPct val="0"/>
              </a:spcBef>
              <a:buFont typeface="Arial" charset="0"/>
              <a:buChar char="•"/>
              <a:defRPr/>
            </a:pPr>
            <a:r>
              <a:rPr lang="en-US" dirty="0" smtClean="0"/>
              <a:t>So to recap, the procedures with purple stars indicate the eligibility criteria that are addressed in the enrollment visit (IC, confirm eligibility, collecting/updating locator), the green star indicates baseline data collection (behavioral assessment is conducted at enrollment). </a:t>
            </a:r>
          </a:p>
        </p:txBody>
      </p:sp>
      <p:sp>
        <p:nvSpPr>
          <p:cNvPr id="358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F32AF58D-CF20-4461-AB13-8B40316DB3B9}" type="slidenum">
              <a:rPr lang="en-US" sz="1200">
                <a:latin typeface="Calibri" pitchFamily="34" charset="0"/>
              </a:rPr>
              <a:pPr algn="r"/>
              <a:t>3</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Moving to the clinical procedures per Appendix 1 that are associated with reassessing eligibility and establishing baseline. If you are unable to see the overhead, follow along in appendix 1 in your protocol.</a:t>
            </a:r>
          </a:p>
          <a:p>
            <a:pPr eaLnBrk="1" hangingPunct="1">
              <a:spcBef>
                <a:spcPct val="0"/>
              </a:spcBef>
              <a:defRPr/>
            </a:pPr>
            <a:endParaRPr lang="en-US" dirty="0" smtClean="0"/>
          </a:p>
          <a:p>
            <a:pPr eaLnBrk="1" hangingPunct="1">
              <a:spcBef>
                <a:spcPct val="0"/>
              </a:spcBef>
              <a:defRPr/>
            </a:pPr>
            <a:r>
              <a:rPr lang="en-US" dirty="0" smtClean="0"/>
              <a:t>[HIT ENTER]. </a:t>
            </a:r>
          </a:p>
          <a:p>
            <a:pPr marL="171450" indent="-171450" eaLnBrk="1" hangingPunct="1">
              <a:spcBef>
                <a:spcPct val="0"/>
              </a:spcBef>
              <a:buFont typeface="Arial" charset="0"/>
              <a:buChar char="•"/>
              <a:defRPr/>
            </a:pPr>
            <a:r>
              <a:rPr lang="en-US" dirty="0" smtClean="0"/>
              <a:t>As</a:t>
            </a:r>
            <a:r>
              <a:rPr lang="en-US" baseline="0" dirty="0" smtClean="0"/>
              <a:t> discussed yesterday m</a:t>
            </a:r>
            <a:r>
              <a:rPr lang="en-US" dirty="0" smtClean="0"/>
              <a:t>edical/mens history taking will be conducted at screening and documented per the Screening</a:t>
            </a:r>
            <a:r>
              <a:rPr lang="en-US" baseline="0" dirty="0" smtClean="0"/>
              <a:t> Menstrual History CRF and the Screening Visit Physical Exam CRF</a:t>
            </a:r>
            <a:r>
              <a:rPr lang="en-US" dirty="0" smtClean="0"/>
              <a:t>. It is not anticipated that menstrual history will need to be updated from the screening visit, but in the event that bleeding patterns have changed, or the participant reports additional information the SMH-1 should be updated and these bleeding patterns used as her baseline. Med/mens history taking is also conducted to confirm eligibility of the participant</a:t>
            </a:r>
          </a:p>
          <a:p>
            <a:pPr marL="171450" indent="-171450" eaLnBrk="1" hangingPunct="1">
              <a:spcBef>
                <a:spcPct val="0"/>
              </a:spcBef>
              <a:buFont typeface="Arial" charset="0"/>
              <a:buChar char="•"/>
              <a:defRPr/>
            </a:pPr>
            <a:r>
              <a:rPr lang="en-US" dirty="0" smtClean="0"/>
              <a:t>Concomitant medications are also updated (assessing concomitant meds should occur during the medical history taking)</a:t>
            </a:r>
          </a:p>
          <a:p>
            <a:pPr eaLnBrk="1" hangingPunct="1">
              <a:spcBef>
                <a:spcPct val="0"/>
              </a:spcBef>
              <a:buFont typeface="Arial" charset="0"/>
              <a:buNone/>
              <a:defRPr/>
            </a:pPr>
            <a:r>
              <a:rPr lang="en-US" dirty="0" smtClean="0"/>
              <a:t>[HIT ENTER]</a:t>
            </a:r>
          </a:p>
          <a:p>
            <a:pPr marL="171450" indent="-171450" eaLnBrk="1" hangingPunct="1">
              <a:spcBef>
                <a:spcPct val="0"/>
              </a:spcBef>
              <a:buFont typeface="Arial" charset="0"/>
              <a:buChar char="•"/>
              <a:defRPr/>
            </a:pPr>
            <a:r>
              <a:rPr lang="en-US" dirty="0" smtClean="0"/>
              <a:t>The complete physical exam was conducted at screening; the abbreviated version is conducted at enrollment, as well as follow up to any abnormalities identified at screening that would otherwise be exclusionary</a:t>
            </a:r>
          </a:p>
          <a:p>
            <a:pPr marL="628650" lvl="1" indent="-171450" eaLnBrk="1" hangingPunct="1">
              <a:spcBef>
                <a:spcPct val="0"/>
              </a:spcBef>
              <a:buFont typeface="Arial" charset="0"/>
              <a:buChar char="•"/>
              <a:defRPr/>
            </a:pPr>
            <a:r>
              <a:rPr lang="en-US" dirty="0" smtClean="0"/>
              <a:t>What are the components of the abbreviated physical exam? This is in Section 7 of the protocol (Study Procedures). Section 7.8 is Clinical Evaluations and Procedures. (general appearance, weight, vitals, abdomen)</a:t>
            </a:r>
          </a:p>
          <a:p>
            <a:pPr marL="171450" indent="-171450" eaLnBrk="1" hangingPunct="1">
              <a:spcBef>
                <a:spcPct val="0"/>
              </a:spcBef>
              <a:buFont typeface="Arial" charset="0"/>
              <a:buChar char="•"/>
              <a:defRPr/>
            </a:pPr>
            <a:r>
              <a:rPr lang="en-US" dirty="0" smtClean="0"/>
              <a:t>[HIT ENTER]</a:t>
            </a:r>
          </a:p>
          <a:p>
            <a:pPr marL="171450" indent="-171450" eaLnBrk="1" hangingPunct="1">
              <a:spcBef>
                <a:spcPct val="0"/>
              </a:spcBef>
              <a:buFont typeface="Arial" charset="0"/>
              <a:buChar char="•"/>
              <a:defRPr/>
            </a:pPr>
            <a:r>
              <a:rPr lang="en-US" dirty="0" smtClean="0"/>
              <a:t>Pelvic exam will only be conducted if abnormalities that would be exclusionary were identified at screening. Sites may want to follow up on these abnormalities before the scheduled enrollment visit to ensure they have improved. A new pelvic exam CRF is completed for each pelvic exam (the old one not updated). The most recent pelvic exam conducted prior to randomization is considered the participant baseline and should be faxed to SCHARP if the participant is enrolled. A complete pelvic exam (and specimen collection) is not needed when a follow-up pelvic is conducted- only the procedures necessary for verifying eligibility are required at enrollment.</a:t>
            </a:r>
          </a:p>
          <a:p>
            <a:pPr eaLnBrk="1" hangingPunct="1">
              <a:spcBef>
                <a:spcPct val="0"/>
              </a:spcBef>
              <a:buFont typeface="Arial" charset="0"/>
              <a:buNone/>
              <a:defRPr/>
            </a:pPr>
            <a:endParaRPr lang="en-US" dirty="0" smtClean="0"/>
          </a:p>
          <a:p>
            <a:pPr eaLnBrk="1" hangingPunct="1">
              <a:spcBef>
                <a:spcPct val="0"/>
              </a:spcBef>
              <a:buFont typeface="Arial" charset="0"/>
              <a:buNone/>
              <a:defRPr/>
            </a:pPr>
            <a:r>
              <a:rPr lang="en-US" dirty="0" smtClean="0"/>
              <a:t>[HIT ENTER]</a:t>
            </a:r>
          </a:p>
          <a:p>
            <a:pPr marL="171450" indent="-171450" eaLnBrk="1" hangingPunct="1">
              <a:spcBef>
                <a:spcPct val="0"/>
              </a:spcBef>
              <a:buFont typeface="Arial" charset="0"/>
              <a:buChar char="•"/>
              <a:defRPr/>
            </a:pPr>
            <a:r>
              <a:rPr lang="en-US" dirty="0" smtClean="0"/>
              <a:t>Eligibility reassessed: medical history, physical exam, pelvic exam (if indicated) </a:t>
            </a:r>
          </a:p>
          <a:p>
            <a:pPr eaLnBrk="1" hangingPunct="1">
              <a:spcBef>
                <a:spcPct val="0"/>
              </a:spcBef>
              <a:buFont typeface="Arial" charset="0"/>
              <a:buNone/>
              <a:defRPr/>
            </a:pPr>
            <a:endParaRPr lang="en-US" dirty="0" smtClean="0"/>
          </a:p>
          <a:p>
            <a:pPr eaLnBrk="1" hangingPunct="1">
              <a:spcBef>
                <a:spcPct val="0"/>
              </a:spcBef>
              <a:buFont typeface="Arial" charset="0"/>
              <a:buNone/>
              <a:defRPr/>
            </a:pPr>
            <a:r>
              <a:rPr lang="en-US" dirty="0" smtClean="0"/>
              <a:t>[HIT ENTER]</a:t>
            </a:r>
          </a:p>
          <a:p>
            <a:pPr marL="171450" indent="-171450" eaLnBrk="1" hangingPunct="1">
              <a:spcBef>
                <a:spcPct val="0"/>
              </a:spcBef>
              <a:buFont typeface="Arial" charset="0"/>
              <a:buChar char="•"/>
              <a:defRPr/>
            </a:pPr>
            <a:r>
              <a:rPr lang="en-US" dirty="0" smtClean="0"/>
              <a:t>Baseline established: medical/menstrual history, physical exam, pelvic exam (if indicated)</a:t>
            </a:r>
          </a:p>
          <a:p>
            <a:pPr eaLnBrk="1" hangingPunct="1">
              <a:spcBef>
                <a:spcPct val="0"/>
              </a:spcBef>
              <a:buFont typeface="Arial" charset="0"/>
              <a:buNone/>
              <a:defRPr/>
            </a:pPr>
            <a:endParaRPr lang="en-US" dirty="0" smtClean="0"/>
          </a:p>
          <a:p>
            <a:pPr eaLnBrk="1" hangingPunct="1">
              <a:spcBef>
                <a:spcPct val="0"/>
              </a:spcBef>
              <a:defRPr/>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62192B-408F-4B55-9DE2-625DCF316596}" type="slidenum">
              <a:rPr lang="en-US" smtClean="0"/>
              <a:pPr fontAlgn="base">
                <a:spcBef>
                  <a:spcPct val="0"/>
                </a:spcBef>
                <a:spcAft>
                  <a:spcPct val="0"/>
                </a:spcAft>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Finally, let’s look at the eligibility reassessments for laboratory, as well as what baselines are established</a:t>
            </a:r>
          </a:p>
          <a:p>
            <a:pPr eaLnBrk="1" hangingPunct="1">
              <a:spcBef>
                <a:spcPct val="0"/>
              </a:spcBef>
              <a:defRPr/>
            </a:pPr>
            <a:endParaRPr lang="en-US" dirty="0" smtClean="0"/>
          </a:p>
          <a:p>
            <a:pPr eaLnBrk="1" hangingPunct="1">
              <a:spcBef>
                <a:spcPct val="0"/>
              </a:spcBef>
              <a:defRPr/>
            </a:pPr>
            <a:r>
              <a:rPr lang="en-US" dirty="0" smtClean="0"/>
              <a:t>[HIT ENTER]. </a:t>
            </a:r>
          </a:p>
          <a:p>
            <a:pPr marL="171450" indent="-171450" eaLnBrk="1" hangingPunct="1">
              <a:spcBef>
                <a:spcPct val="0"/>
              </a:spcBef>
              <a:buFont typeface="Arial" charset="0"/>
              <a:buChar char="•"/>
              <a:defRPr/>
            </a:pPr>
            <a:r>
              <a:rPr lang="en-US" dirty="0" smtClean="0"/>
              <a:t>Purple stars indicate the procedures done to confirm eligibility and green stars indicate baseline measures. </a:t>
            </a:r>
          </a:p>
          <a:p>
            <a:pPr marL="171450" indent="-171450" eaLnBrk="1" hangingPunct="1">
              <a:spcBef>
                <a:spcPct val="0"/>
              </a:spcBef>
              <a:buFont typeface="Arial" charset="0"/>
              <a:buChar char="•"/>
              <a:defRPr/>
            </a:pPr>
            <a:r>
              <a:rPr lang="en-US" dirty="0" smtClean="0"/>
              <a:t>Testing for pregnancy and HIV are conducted again at Enrollment. Other urine tests are done if indicated (based on symptoms,  or any follow-up from the previous visit that is needed). </a:t>
            </a:r>
          </a:p>
          <a:p>
            <a:pPr marL="171450" indent="-171450" eaLnBrk="1" hangingPunct="1">
              <a:spcBef>
                <a:spcPct val="0"/>
              </a:spcBef>
              <a:buFont typeface="Arial" charset="0"/>
              <a:buChar char="•"/>
              <a:defRPr/>
            </a:pPr>
            <a:r>
              <a:rPr lang="en-US" dirty="0" smtClean="0"/>
              <a:t>As discussed the pelvic exam is only collected at screening and only conducted if indicated at enrollment. The pelvic specimens will ONLY be collected at enrollment if needed to follow up on the abnormality, or if indicated based on symptoms expressed at enrollment.</a:t>
            </a:r>
          </a:p>
          <a:p>
            <a:pPr marL="171450" indent="-171450" eaLnBrk="1" hangingPunct="1">
              <a:spcBef>
                <a:spcPct val="0"/>
              </a:spcBef>
              <a:buFont typeface="Arial" charset="0"/>
              <a:buChar char="•"/>
              <a:defRPr/>
            </a:pPr>
            <a:r>
              <a:rPr lang="en-US" dirty="0" smtClean="0"/>
              <a:t>Plasma is collected for archive- as mentioned earlier this baseline plasma sample will be used to confirm eligibility in the event she seroconverts during the study. </a:t>
            </a:r>
          </a:p>
          <a:p>
            <a:pPr marL="171450" indent="-171450" eaLnBrk="1" hangingPunct="1">
              <a:spcBef>
                <a:spcPct val="0"/>
              </a:spcBef>
              <a:buFont typeface="Arial" charset="0"/>
              <a:buChar char="•"/>
              <a:defRPr/>
            </a:pPr>
            <a:r>
              <a:rPr lang="en-US" dirty="0" smtClean="0"/>
              <a:t>Vaginal fluid (self-collected vaginal swab) </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DD86A2-B9C5-4BC1-A713-A6B25847064C}" type="slidenum">
              <a:rPr lang="en-US" smtClean="0"/>
              <a:pPr fontAlgn="base">
                <a:spcBef>
                  <a:spcPct val="0"/>
                </a:spcBef>
                <a:spcAft>
                  <a:spcPct val="0"/>
                </a:spcAft>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finish up the review of procedures per the protocol appendix 1- the study product/supplies section is shown here. There will be a separate presentation later today that talks about this section in more detail. </a:t>
            </a:r>
          </a:p>
          <a:p>
            <a:pPr eaLnBrk="1" hangingPunct="1">
              <a:spcBef>
                <a:spcPct val="0"/>
              </a:spcBef>
            </a:pPr>
            <a:endParaRPr lang="en-US" dirty="0" smtClean="0"/>
          </a:p>
          <a:p>
            <a:pPr eaLnBrk="1" hangingPunct="1">
              <a:spcBef>
                <a:spcPct val="0"/>
              </a:spcBef>
            </a:pPr>
            <a:r>
              <a:rPr lang="en-US" dirty="0" smtClean="0"/>
              <a:t>In brief- after randomization, the ring is provided, the product use instructions and education is provided; first ring use and digit check conducted. Condoms are provided (if not already) and water is provided if needed at your site. </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5FA61-8CC9-4FCB-B479-0F6B6FC4844C}" type="slidenum">
              <a:rPr lang="en-US" smtClean="0"/>
              <a:pPr fontAlgn="base">
                <a:spcBef>
                  <a:spcPct val="0"/>
                </a:spcBef>
                <a:spcAft>
                  <a:spcPct val="0"/>
                </a:spcAft>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Why is it important for randomization to come at the end of the visit? </a:t>
            </a:r>
          </a:p>
          <a:p>
            <a:pPr marL="171450" indent="-171450" eaLnBrk="1" hangingPunct="1">
              <a:spcBef>
                <a:spcPct val="0"/>
              </a:spcBef>
              <a:buFont typeface="Arial" charset="0"/>
              <a:buChar char="•"/>
              <a:defRPr/>
            </a:pPr>
            <a:r>
              <a:rPr lang="en-US" dirty="0" smtClean="0"/>
              <a:t>Can’t randomize until we’ve confirmed she’s eligible and baseline is assessed. Goal of baseline is to collect this data </a:t>
            </a:r>
            <a:r>
              <a:rPr lang="en-US" i="1" dirty="0" smtClean="0"/>
              <a:t>before</a:t>
            </a:r>
            <a:r>
              <a:rPr lang="en-US" dirty="0" smtClean="0"/>
              <a:t> she has contact with study product. </a:t>
            </a:r>
          </a:p>
          <a:p>
            <a:pPr marL="171450" indent="-171450" eaLnBrk="1" hangingPunct="1">
              <a:spcBef>
                <a:spcPct val="0"/>
              </a:spcBef>
              <a:buFont typeface="Arial" charset="0"/>
              <a:buChar char="•"/>
              <a:defRPr/>
            </a:pPr>
            <a:r>
              <a:rPr lang="en-US" dirty="0" smtClean="0"/>
              <a:t>Once she is randomized, she is a participant in the trial and should be followed through the trial until trial completion (unless she decides to withdraw from the study). </a:t>
            </a:r>
          </a:p>
          <a:p>
            <a:pPr eaLnBrk="1" hangingPunct="1">
              <a:spcBef>
                <a:spcPct val="0"/>
              </a:spcBef>
              <a:defRPr/>
            </a:pPr>
            <a:endParaRPr lang="en-US" dirty="0" smtClean="0"/>
          </a:p>
          <a:p>
            <a:pPr eaLnBrk="1" hangingPunct="1">
              <a:spcBef>
                <a:spcPct val="0"/>
              </a:spcBef>
              <a:defRPr/>
            </a:pPr>
            <a:r>
              <a:rPr lang="en-US" dirty="0" smtClean="0"/>
              <a:t>The only parts of the visit that should happen </a:t>
            </a:r>
            <a:r>
              <a:rPr lang="en-US" i="1" dirty="0" smtClean="0"/>
              <a:t>after </a:t>
            </a:r>
            <a:r>
              <a:rPr lang="en-US" dirty="0" smtClean="0"/>
              <a:t>randomization are procedures involving the study product: </a:t>
            </a:r>
          </a:p>
          <a:p>
            <a:pPr marL="171450" indent="-171450" eaLnBrk="1" hangingPunct="1">
              <a:spcBef>
                <a:spcPct val="0"/>
              </a:spcBef>
              <a:buFontTx/>
              <a:buChar char="-"/>
              <a:defRPr/>
            </a:pPr>
            <a:r>
              <a:rPr lang="en-US" dirty="0" smtClean="0"/>
              <a:t>Provision of study VR instructions</a:t>
            </a:r>
          </a:p>
          <a:p>
            <a:pPr marL="171450" indent="-171450" eaLnBrk="1" hangingPunct="1">
              <a:spcBef>
                <a:spcPct val="0"/>
              </a:spcBef>
              <a:buFontTx/>
              <a:buChar char="-"/>
              <a:defRPr/>
            </a:pPr>
            <a:r>
              <a:rPr lang="en-US" dirty="0" smtClean="0"/>
              <a:t>Provision of VR for insertion</a:t>
            </a:r>
          </a:p>
          <a:p>
            <a:pPr marL="171450" indent="-171450" eaLnBrk="1" hangingPunct="1">
              <a:spcBef>
                <a:spcPct val="0"/>
              </a:spcBef>
              <a:buFontTx/>
              <a:buChar char="-"/>
              <a:defRPr/>
            </a:pPr>
            <a:r>
              <a:rPr lang="en-US" dirty="0" smtClean="0"/>
              <a:t>Digit exam</a:t>
            </a:r>
          </a:p>
          <a:p>
            <a:pPr marL="171450" indent="-171450" eaLnBrk="1" hangingPunct="1">
              <a:spcBef>
                <a:spcPct val="0"/>
              </a:spcBef>
              <a:buFontTx/>
              <a:buChar char="-"/>
              <a:defRPr/>
            </a:pPr>
            <a:r>
              <a:rPr lang="en-US" dirty="0" smtClean="0"/>
              <a:t>Demonstrated attempt to remove and reinsert the ring</a:t>
            </a:r>
          </a:p>
          <a:p>
            <a:pPr marL="171450" indent="-171450" eaLnBrk="1" hangingPunct="1">
              <a:spcBef>
                <a:spcPct val="0"/>
              </a:spcBef>
              <a:buFontTx/>
              <a:buChar char="-"/>
              <a:defRPr/>
            </a:pPr>
            <a:r>
              <a:rPr lang="en-US" dirty="0" smtClean="0"/>
              <a:t>Ring education/adherence counseling </a:t>
            </a:r>
          </a:p>
          <a:p>
            <a:pPr eaLnBrk="1" hangingPunct="1">
              <a:spcBef>
                <a:spcPct val="0"/>
              </a:spcBef>
              <a:defRPr/>
            </a:pPr>
            <a:r>
              <a:rPr lang="en-US" dirty="0" smtClean="0"/>
              <a:t>[more on this section next]</a:t>
            </a:r>
          </a:p>
          <a:p>
            <a:pPr eaLnBrk="1" hangingPunct="1">
              <a:spcBef>
                <a:spcPct val="0"/>
              </a:spcBef>
              <a:defRPr/>
            </a:pPr>
            <a:endParaRPr lang="en-US" dirty="0" smtClean="0"/>
          </a:p>
          <a:p>
            <a:pPr eaLnBrk="1" hangingPunct="1">
              <a:spcBef>
                <a:spcPct val="0"/>
              </a:spcBef>
              <a:defRPr/>
            </a:pPr>
            <a:r>
              <a:rPr lang="en-US" dirty="0" smtClean="0"/>
              <a:t>For this reason the enrollment visit CANNOT be split. </a:t>
            </a:r>
          </a:p>
          <a:p>
            <a:pPr eaLnBrk="1" hangingPunct="1">
              <a:spcBef>
                <a:spcPct val="0"/>
              </a:spcBef>
              <a:defRPr/>
            </a:pPr>
            <a:endParaRPr lang="en-US" dirty="0" smtClean="0"/>
          </a:p>
          <a:p>
            <a:pPr eaLnBrk="1" hangingPunct="1">
              <a:spcBef>
                <a:spcPct val="0"/>
              </a:spcBef>
              <a:defRPr/>
            </a:pPr>
            <a:r>
              <a:rPr lang="en-US" dirty="0" smtClean="0"/>
              <a:t>So what would happen if the visit cannot be completed in one day? </a:t>
            </a:r>
          </a:p>
          <a:p>
            <a:pPr eaLnBrk="1" hangingPunct="1">
              <a:spcBef>
                <a:spcPct val="0"/>
              </a:spcBef>
              <a:defRPr/>
            </a:pPr>
            <a:endParaRPr lang="en-US" dirty="0" smtClean="0"/>
          </a:p>
          <a:p>
            <a:pPr eaLnBrk="1" hangingPunct="1">
              <a:spcBef>
                <a:spcPct val="0"/>
              </a:spcBef>
              <a:defRPr/>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133CB-E332-4E9B-95B1-30727DF04E98}" type="slidenum">
              <a:rPr lang="en-US" smtClean="0"/>
              <a:pPr fontAlgn="base">
                <a:spcBef>
                  <a:spcPct val="0"/>
                </a:spcBef>
                <a:spcAft>
                  <a:spcPct val="0"/>
                </a:spcAft>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37647B-576F-404A-98AC-89B3F23C0B81}" type="slidenum">
              <a:rPr lang="en-US" smtClean="0"/>
              <a:pPr fontAlgn="base">
                <a:spcBef>
                  <a:spcPct val="0"/>
                </a:spcBef>
                <a:spcAft>
                  <a:spcPct val="0"/>
                </a:spcAft>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n-US" dirty="0" smtClean="0"/>
              <a:t>Randomization is the act of enrollment- if this has taken place, she has been enrolled.</a:t>
            </a:r>
          </a:p>
          <a:p>
            <a:pPr eaLnBrk="1" hangingPunct="1">
              <a:spcBef>
                <a:spcPct val="0"/>
              </a:spcBef>
              <a:defRPr/>
            </a:pPr>
            <a:endParaRPr lang="en-US" dirty="0" smtClean="0"/>
          </a:p>
          <a:p>
            <a:pPr marL="171450" indent="-171450" eaLnBrk="1" hangingPunct="1">
              <a:spcBef>
                <a:spcPct val="0"/>
              </a:spcBef>
              <a:buFontTx/>
              <a:buChar char="-"/>
              <a:defRPr/>
            </a:pPr>
            <a:r>
              <a:rPr lang="en-US" dirty="0" smtClean="0"/>
              <a:t>Bullet 2: when she comes to receive study product all procedures following this should be conducted (first ring use education, first insertion and debrief, digit exam etc). An interim visit month would be used in this instance: visit codes for this will be discussed in more detail tomorrow</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5DA61A-52CF-4B08-BC43-06419B97E0D0}" type="slidenum">
              <a:rPr lang="en-US" smtClean="0"/>
              <a:pPr fontAlgn="base">
                <a:spcBef>
                  <a:spcPct val="0"/>
                </a:spcBef>
                <a:spcAft>
                  <a:spcPct val="0"/>
                </a:spcAft>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9525">
            <a:noFill/>
            <a:miter lim="800000"/>
            <a:headEnd/>
            <a:tailEnd/>
          </a:ln>
        </p:spPr>
        <p:txBody>
          <a:bodyPr wrap="none" anchor="ctr"/>
          <a:lstStyle/>
          <a:p>
            <a:pPr algn="ctr"/>
            <a:endParaRPr lang="en-US" sz="2400" dirty="0">
              <a:solidFill>
                <a:srgbClr val="000000"/>
              </a:solidFill>
              <a:latin typeface="Times New Roman" pitchFamily="18"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p>
              <a:pPr algn="ctr"/>
              <a:endParaRPr lang="en-US" sz="2400" dirty="0">
                <a:solidFill>
                  <a:srgbClr val="000000"/>
                </a:solidFill>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p>
              <a:pPr algn="ctr"/>
              <a:endParaRPr lang="en-US" sz="2400" dirty="0">
                <a:solidFill>
                  <a:srgbClr val="000000"/>
                </a:solidFill>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p>
              <a:pPr algn="ctr"/>
              <a:endParaRPr lang="en-US" sz="2400" dirty="0">
                <a:solidFill>
                  <a:srgbClr val="000000"/>
                </a:solidFill>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p>
              <a:pPr algn="ctr"/>
              <a:endParaRPr lang="en-US" sz="2400" dirty="0">
                <a:solidFill>
                  <a:srgbClr val="000000"/>
                </a:solidFill>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p:spPr>
          <p:txBody>
            <a:bodyPr/>
            <a:lstStyle/>
            <a:p>
              <a:endParaRPr lang="en-US" dirty="0"/>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p:spPr>
          <p:txBody>
            <a:bodyPr wrap="none" anchor="ctr"/>
            <a:lstStyle/>
            <a:p>
              <a:pPr algn="ctr"/>
              <a:endParaRPr lang="en-US" sz="2400" dirty="0">
                <a:solidFill>
                  <a:srgbClr val="000000"/>
                </a:solidFill>
                <a:latin typeface="Times New Roman" pitchFamily="18" charset="0"/>
              </a:endParaRPr>
            </a:p>
          </p:txBody>
        </p:sp>
      </p:grpSp>
      <p:sp>
        <p:nvSpPr>
          <p:cNvPr id="41987" name="Rectangle 3"/>
          <p:cNvSpPr>
            <a:spLocks noGrp="1" noChangeArrowheads="1"/>
          </p:cNvSpPr>
          <p:nvPr>
            <p:ph type="ctrTitle"/>
          </p:nvPr>
        </p:nvSpPr>
        <p:spPr>
          <a:xfrm>
            <a:off x="762000" y="1371600"/>
            <a:ext cx="7696200" cy="2057400"/>
          </a:xfrm>
        </p:spPr>
        <p:txBody>
          <a:bodyPr/>
          <a:lstStyle>
            <a:lvl1pPr>
              <a:defRPr sz="5400"/>
            </a:lvl1pPr>
          </a:lstStyle>
          <a:p>
            <a:pPr lvl="0"/>
            <a:r>
              <a:rPr lang="en-US" noProof="0" smtClean="0"/>
              <a:t>Click to edit Master title style</a:t>
            </a:r>
          </a:p>
        </p:txBody>
      </p:sp>
      <p:sp>
        <p:nvSpPr>
          <p:cNvPr id="4198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US" dirty="0"/>
          </a:p>
        </p:txBody>
      </p:sp>
      <p:sp>
        <p:nvSpPr>
          <p:cNvPr id="13"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14" name="Rectangle 7"/>
          <p:cNvSpPr>
            <a:spLocks noGrp="1" noChangeArrowheads="1"/>
          </p:cNvSpPr>
          <p:nvPr>
            <p:ph type="sldNum" sz="quarter" idx="12"/>
          </p:nvPr>
        </p:nvSpPr>
        <p:spPr>
          <a:xfrm>
            <a:off x="6553200" y="6248400"/>
            <a:ext cx="2133600" cy="457200"/>
          </a:xfrm>
        </p:spPr>
        <p:txBody>
          <a:bodyPr/>
          <a:lstStyle>
            <a:lvl1pPr fontAlgn="auto">
              <a:spcBef>
                <a:spcPts val="0"/>
              </a:spcBef>
              <a:spcAft>
                <a:spcPts val="0"/>
              </a:spcAft>
              <a:defRPr b="1"/>
            </a:lvl1pPr>
          </a:lstStyle>
          <a:p>
            <a:pPr>
              <a:defRPr/>
            </a:pPr>
            <a:fld id="{84F1C4F7-CDE3-4AC8-8CFE-6434B183D75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F752E4C-3800-4F92-B359-1AF8C25834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3B8B823-43C8-4B8A-AE3B-FF3DD4E3217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828800"/>
            <a:ext cx="8229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7200" y="4056063"/>
            <a:ext cx="8229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3534A2B1-6C8B-4C36-B637-EACCEB26690F}" type="slidenum">
              <a:rPr lang="en-US"/>
              <a:pPr>
                <a:defRPr/>
              </a:pPr>
              <a:t>‹#›</a:t>
            </a:fld>
            <a:endParaRPr lang="en-US" dirty="0"/>
          </a:p>
        </p:txBody>
      </p:sp>
    </p:spTree>
    <p:extLst>
      <p:ext uri="{BB962C8B-B14F-4D97-AF65-F5344CB8AC3E}">
        <p14:creationId xmlns:p14="http://schemas.microsoft.com/office/powerpoint/2010/main" val="120150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181E3F-5BE0-4B7A-A4F0-0DE00671928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398B4FA-DF9B-4804-B63D-DCEFF1F9756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0FDF8DD-40C0-40F8-AAC5-4E7E9E2490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EE90CE-B80B-45BC-AB00-9D06FED4650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E2191F9-754D-40E5-B0B6-B5BE3989B03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115FE1-F2AC-4B71-AED7-9301BF0BEF1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6D8D1E2-C724-46CD-8B08-741EA06F87E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44CD85F-3192-486B-A670-897615BFBD1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a:defRPr/>
            </a:pPr>
            <a:endParaRPr lang="en-US" dirty="0"/>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a:defRPr/>
            </a:pPr>
            <a:endParaRPr lang="en-US" dirty="0"/>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a:defRPr/>
            </a:pPr>
            <a:fld id="{EC187CCD-E42F-4BA8-A29F-AA14DE51604A}" type="slidenum">
              <a:rPr lang="en-US"/>
              <a:pPr>
                <a:defRPr/>
              </a:pPr>
              <a:t>‹#›</a:t>
            </a:fld>
            <a:endParaRPr lang="en-US" dirty="0"/>
          </a:p>
        </p:txBody>
      </p:sp>
      <p:grpSp>
        <p:nvGrpSpPr>
          <p:cNvPr id="1031" name="Group 7"/>
          <p:cNvGrpSpPr>
            <a:grpSpLocks/>
          </p:cNvGrpSpPr>
          <p:nvPr/>
        </p:nvGrpSpPr>
        <p:grpSpPr bwMode="auto">
          <a:xfrm>
            <a:off x="279400" y="152400"/>
            <a:ext cx="8686800" cy="12954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p:spPr>
          <p:txBody>
            <a:bodyPr/>
            <a:lstStyle/>
            <a:p>
              <a:endParaRPr lang="en-US" dirty="0"/>
            </a:p>
          </p:txBody>
        </p:sp>
        <p:sp>
          <p:nvSpPr>
            <p:cNvPr id="1033" name="Rectangle 9"/>
            <p:cNvSpPr>
              <a:spLocks noChangeArrowheads="1"/>
            </p:cNvSpPr>
            <p:nvPr/>
          </p:nvSpPr>
          <p:spPr bwMode="auto">
            <a:xfrm>
              <a:off x="5504" y="96"/>
              <a:ext cx="144" cy="145"/>
            </a:xfrm>
            <a:prstGeom prst="rect">
              <a:avLst/>
            </a:prstGeom>
            <a:solidFill>
              <a:schemeClr val="bg2"/>
            </a:solidFill>
            <a:ln w="12700">
              <a:solidFill>
                <a:schemeClr val="tx1"/>
              </a:solidFill>
              <a:miter lim="800000"/>
              <a:headEnd/>
              <a:tailEnd/>
            </a:ln>
          </p:spPr>
          <p:txBody>
            <a:bodyPr wrap="none" anchor="ctr"/>
            <a:lstStyle/>
            <a:p>
              <a:pPr algn="ctr"/>
              <a:endParaRPr lang="en-US" sz="2400" dirty="0">
                <a:solidFill>
                  <a:srgbClr val="000000"/>
                </a:solidFill>
              </a:endParaRPr>
            </a:p>
          </p:txBody>
        </p:sp>
        <p:sp>
          <p:nvSpPr>
            <p:cNvPr id="1034" name="Rectangle 10"/>
            <p:cNvSpPr>
              <a:spLocks noChangeArrowheads="1"/>
            </p:cNvSpPr>
            <p:nvPr/>
          </p:nvSpPr>
          <p:spPr bwMode="auto">
            <a:xfrm>
              <a:off x="176" y="96"/>
              <a:ext cx="5326" cy="145"/>
            </a:xfrm>
            <a:prstGeom prst="rect">
              <a:avLst/>
            </a:prstGeom>
            <a:solidFill>
              <a:schemeClr val="accent2"/>
            </a:solidFill>
            <a:ln w="12700">
              <a:solidFill>
                <a:schemeClr val="tx1"/>
              </a:solidFill>
              <a:miter lim="800000"/>
              <a:headEnd/>
              <a:tailEnd/>
            </a:ln>
          </p:spPr>
          <p:txBody>
            <a:bodyPr wrap="none" anchor="ctr"/>
            <a:lstStyle/>
            <a:p>
              <a:pPr algn="ctr"/>
              <a:endParaRPr lang="en-US" sz="2400" dirty="0">
                <a:solidFill>
                  <a:srgbClr val="000000"/>
                </a:solidFill>
              </a:endParaRPr>
            </a:p>
          </p:txBody>
        </p:sp>
        <p:sp>
          <p:nvSpPr>
            <p:cNvPr id="1035" name="Rectangle 11"/>
            <p:cNvSpPr>
              <a:spLocks noChangeArrowheads="1"/>
            </p:cNvSpPr>
            <p:nvPr/>
          </p:nvSpPr>
          <p:spPr bwMode="auto">
            <a:xfrm>
              <a:off x="176" y="241"/>
              <a:ext cx="5326" cy="88"/>
            </a:xfrm>
            <a:prstGeom prst="rect">
              <a:avLst/>
            </a:prstGeom>
            <a:solidFill>
              <a:schemeClr val="bg2"/>
            </a:solidFill>
            <a:ln w="12700">
              <a:solidFill>
                <a:schemeClr val="tx1"/>
              </a:solidFill>
              <a:miter lim="800000"/>
              <a:headEnd/>
              <a:tailEnd/>
            </a:ln>
          </p:spPr>
          <p:txBody>
            <a:bodyPr wrap="none" anchor="ctr"/>
            <a:lstStyle/>
            <a:p>
              <a:pPr algn="ctr"/>
              <a:endParaRPr lang="en-US" sz="2400" dirty="0">
                <a:solidFill>
                  <a:srgbClr val="000000"/>
                </a:solidFill>
              </a:endParaRPr>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p>
              <a:pPr algn="ctr"/>
              <a:endParaRPr lang="en-US" sz="240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38200" y="2133600"/>
            <a:ext cx="7696200" cy="2057400"/>
          </a:xfrm>
        </p:spPr>
        <p:txBody>
          <a:bodyPr/>
          <a:lstStyle/>
          <a:p>
            <a:pPr algn="ctr" eaLnBrk="1" hangingPunct="1"/>
            <a:r>
              <a:rPr lang="en-US" sz="6000" b="1" dirty="0" smtClean="0"/>
              <a:t/>
            </a:r>
            <a:br>
              <a:rPr lang="en-US" sz="6000" b="1" dirty="0" smtClean="0"/>
            </a:br>
            <a:r>
              <a:rPr lang="en-US" sz="4400" b="1" dirty="0" smtClean="0"/>
              <a:t>Overview of Enrollment Procedures</a:t>
            </a:r>
            <a:br>
              <a:rPr lang="en-US" sz="4400" b="1" dirty="0" smtClean="0"/>
            </a:br>
            <a:endParaRPr lang="en-US" sz="4400" b="1" dirty="0" smtClean="0"/>
          </a:p>
        </p:txBody>
      </p:sp>
      <p:pic>
        <p:nvPicPr>
          <p:cNvPr id="15363"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086600" y="5181600"/>
            <a:ext cx="1676400" cy="92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sp>
        <p:nvSpPr>
          <p:cNvPr id="24579" name="Title 1"/>
          <p:cNvSpPr>
            <a:spLocks noGrp="1"/>
          </p:cNvSpPr>
          <p:nvPr>
            <p:ph type="title"/>
          </p:nvPr>
        </p:nvSpPr>
        <p:spPr>
          <a:xfrm>
            <a:off x="433388" y="371475"/>
            <a:ext cx="8458200" cy="1143000"/>
          </a:xfrm>
        </p:spPr>
        <p:txBody>
          <a:bodyPr/>
          <a:lstStyle/>
          <a:p>
            <a:r>
              <a:rPr lang="en-US" sz="3400" b="1" dirty="0" smtClean="0"/>
              <a:t>What if plasma archive is missed? </a:t>
            </a:r>
          </a:p>
        </p:txBody>
      </p:sp>
      <p:sp>
        <p:nvSpPr>
          <p:cNvPr id="24580" name="Content Placeholder 2"/>
          <p:cNvSpPr txBox="1">
            <a:spLocks/>
          </p:cNvSpPr>
          <p:nvPr/>
        </p:nvSpPr>
        <p:spPr bwMode="auto">
          <a:xfrm>
            <a:off x="433388" y="1905000"/>
            <a:ext cx="8229600" cy="4800600"/>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3200" dirty="0" smtClean="0"/>
              <a:t>This is </a:t>
            </a:r>
            <a:r>
              <a:rPr lang="en-US" sz="3200" dirty="0"/>
              <a:t>necessary to confirm eligibility as needed later in the trial and should always be collected prior to randomization (before contact with study product). </a:t>
            </a:r>
            <a:endParaRPr lang="en-US" sz="3200" dirty="0" smtClean="0"/>
          </a:p>
          <a:p>
            <a:pPr marL="469900" indent="-469900" eaLnBrk="0" hangingPunct="0">
              <a:spcBef>
                <a:spcPct val="20000"/>
              </a:spcBef>
              <a:buClr>
                <a:schemeClr val="bg2"/>
              </a:buClr>
              <a:buSzPct val="70000"/>
              <a:buFont typeface="Wingdings" pitchFamily="2" charset="2"/>
              <a:buChar char="o"/>
            </a:pPr>
            <a:r>
              <a:rPr lang="en-US" sz="3200" dirty="0"/>
              <a:t>S</a:t>
            </a:r>
            <a:r>
              <a:rPr lang="en-US" sz="3200" dirty="0" smtClean="0"/>
              <a:t>he </a:t>
            </a:r>
            <a:r>
              <a:rPr lang="en-US" sz="3200" dirty="0"/>
              <a:t>should be scheduled to come in as soon as possible </a:t>
            </a:r>
            <a:r>
              <a:rPr lang="en-US" sz="3200" dirty="0" smtClean="0"/>
              <a:t>for the collection of this</a:t>
            </a:r>
            <a:endParaRPr lang="en-US" sz="3200" dirty="0"/>
          </a:p>
          <a:p>
            <a:pPr marL="469900" indent="-469900" eaLnBrk="0" hangingPunct="0">
              <a:spcBef>
                <a:spcPct val="20000"/>
              </a:spcBef>
              <a:buClr>
                <a:schemeClr val="bg2"/>
              </a:buClr>
              <a:buSzPct val="70000"/>
              <a:buFont typeface="Wingdings" pitchFamily="2" charset="2"/>
              <a:buChar char="o"/>
            </a:pPr>
            <a:endParaRPr lang="en-US" sz="3200" dirty="0"/>
          </a:p>
          <a:p>
            <a:pPr marL="469900" indent="-469900" eaLnBrk="0" hangingPunct="0">
              <a:spcBef>
                <a:spcPct val="20000"/>
              </a:spcBef>
              <a:buClr>
                <a:schemeClr val="bg2"/>
              </a:buClr>
              <a:buSzPct val="70000"/>
              <a:buFont typeface="Wingdings" pitchFamily="2" charset="2"/>
              <a:buChar char="o"/>
            </a:pPr>
            <a:endParaRPr lang="en-US" sz="3200" dirty="0" smtClean="0"/>
          </a:p>
          <a:p>
            <a:pPr eaLnBrk="0" hangingPunct="0">
              <a:spcBef>
                <a:spcPct val="20000"/>
              </a:spcBef>
              <a:buClr>
                <a:schemeClr val="bg2"/>
              </a:buClr>
              <a:buSzPct val="70000"/>
            </a:pPr>
            <a:endParaRPr lang="en-US"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sp>
        <p:nvSpPr>
          <p:cNvPr id="25603" name="Title 1"/>
          <p:cNvSpPr>
            <a:spLocks noGrp="1"/>
          </p:cNvSpPr>
          <p:nvPr>
            <p:ph type="title"/>
          </p:nvPr>
        </p:nvSpPr>
        <p:spPr>
          <a:xfrm>
            <a:off x="204788" y="371475"/>
            <a:ext cx="8686800" cy="1143000"/>
          </a:xfrm>
        </p:spPr>
        <p:txBody>
          <a:bodyPr/>
          <a:lstStyle/>
          <a:p>
            <a:r>
              <a:rPr lang="en-US" sz="3400" b="1" dirty="0" smtClean="0"/>
              <a:t>Order of visit procedures at enrollment is important</a:t>
            </a:r>
          </a:p>
        </p:txBody>
      </p:sp>
      <p:sp>
        <p:nvSpPr>
          <p:cNvPr id="21508" name="Content Placeholder 2"/>
          <p:cNvSpPr txBox="1">
            <a:spLocks/>
          </p:cNvSpPr>
          <p:nvPr/>
        </p:nvSpPr>
        <p:spPr bwMode="auto">
          <a:xfrm>
            <a:off x="433388" y="1476375"/>
            <a:ext cx="8482012" cy="5229225"/>
          </a:xfrm>
          <a:prstGeom prst="rect">
            <a:avLst/>
          </a:prstGeom>
          <a:noFill/>
          <a:ln w="9525">
            <a:noFill/>
            <a:miter lim="800000"/>
            <a:headEnd/>
            <a:tailEnd/>
          </a:ln>
        </p:spPr>
        <p:txBody>
          <a:bodyPr/>
          <a:lstStyle/>
          <a:p>
            <a:pPr eaLnBrk="0" hangingPunct="0">
              <a:spcBef>
                <a:spcPct val="20000"/>
              </a:spcBef>
              <a:buClr>
                <a:schemeClr val="bg2"/>
              </a:buClr>
              <a:buSzPct val="70000"/>
            </a:pPr>
            <a:r>
              <a:rPr lang="en-US" sz="3200" dirty="0"/>
              <a:t>What are the key procedures of the enrollment visit that must be conducted in the correct order? </a:t>
            </a:r>
          </a:p>
          <a:p>
            <a:pPr marL="984250" lvl="1" indent="-514350" eaLnBrk="0" hangingPunct="0">
              <a:spcBef>
                <a:spcPct val="20000"/>
              </a:spcBef>
              <a:buClr>
                <a:schemeClr val="bg2"/>
              </a:buClr>
              <a:buSzPct val="70000"/>
              <a:buFont typeface="+mj-lt"/>
              <a:buAutoNum type="arabicPeriod"/>
            </a:pPr>
            <a:r>
              <a:rPr lang="en-US" sz="2800" dirty="0"/>
              <a:t>Enrollment </a:t>
            </a:r>
            <a:r>
              <a:rPr lang="en-US" sz="2800" dirty="0" smtClean="0"/>
              <a:t>IC</a:t>
            </a:r>
            <a:endParaRPr lang="en-US" sz="2800" dirty="0"/>
          </a:p>
          <a:p>
            <a:pPr marL="984250" lvl="1" indent="-514350" eaLnBrk="0" hangingPunct="0">
              <a:spcBef>
                <a:spcPct val="20000"/>
              </a:spcBef>
              <a:buClr>
                <a:schemeClr val="bg2"/>
              </a:buClr>
              <a:buSzPct val="70000"/>
              <a:buFont typeface="+mj-lt"/>
              <a:buAutoNum type="arabicPeriod"/>
            </a:pPr>
            <a:r>
              <a:rPr lang="en-US" sz="2800" dirty="0" smtClean="0"/>
              <a:t>Eligibility confirmation </a:t>
            </a:r>
            <a:endParaRPr lang="en-US" sz="2800" dirty="0"/>
          </a:p>
          <a:p>
            <a:pPr marL="984250" lvl="1" indent="-514350" eaLnBrk="0" hangingPunct="0">
              <a:spcBef>
                <a:spcPct val="20000"/>
              </a:spcBef>
              <a:buClr>
                <a:schemeClr val="bg2"/>
              </a:buClr>
              <a:buSzPct val="70000"/>
              <a:buFont typeface="+mj-lt"/>
              <a:buAutoNum type="arabicPeriod"/>
            </a:pPr>
            <a:r>
              <a:rPr lang="en-US" sz="2800" dirty="0" smtClean="0"/>
              <a:t>Behavior assessments (CRF, ACASI), blood collection for plasma archive, self-collected swab (per LoA#2)</a:t>
            </a:r>
            <a:endParaRPr lang="en-US" sz="2800" dirty="0"/>
          </a:p>
          <a:p>
            <a:pPr marL="984250" lvl="1" indent="-514350" eaLnBrk="0" hangingPunct="0">
              <a:spcBef>
                <a:spcPct val="20000"/>
              </a:spcBef>
              <a:buClr>
                <a:schemeClr val="bg2"/>
              </a:buClr>
              <a:buSzPct val="70000"/>
              <a:buFont typeface="+mj-lt"/>
              <a:buAutoNum type="arabicPeriod"/>
            </a:pPr>
            <a:r>
              <a:rPr lang="en-US" sz="2800" dirty="0"/>
              <a:t>Randomization </a:t>
            </a:r>
            <a:endParaRPr lang="en-US" sz="2800" dirty="0" smtClean="0"/>
          </a:p>
          <a:p>
            <a:pPr marL="984250" lvl="1" indent="-514350" eaLnBrk="0" hangingPunct="0">
              <a:spcBef>
                <a:spcPct val="20000"/>
              </a:spcBef>
              <a:buClr>
                <a:schemeClr val="bg2"/>
              </a:buClr>
              <a:buSzPct val="70000"/>
              <a:buFont typeface="+mj-lt"/>
              <a:buAutoNum type="arabicPeriod"/>
            </a:pPr>
            <a:r>
              <a:rPr lang="en-US" sz="2800" dirty="0" smtClean="0"/>
              <a:t>Study product provision/related </a:t>
            </a:r>
            <a:r>
              <a:rPr lang="en-US" sz="2800" dirty="0"/>
              <a:t>procedures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anim calcmode="lin" valueType="num">
                                      <p:cBhvr additive="base">
                                        <p:cTn id="7"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 calcmode="lin" valueType="num">
                                      <p:cBhvr additive="base">
                                        <p:cTn id="13"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8">
                                            <p:txEl>
                                              <p:pRg st="3" end="3"/>
                                            </p:txEl>
                                          </p:spTgt>
                                        </p:tgtEl>
                                        <p:attrNameLst>
                                          <p:attrName>style.visibility</p:attrName>
                                        </p:attrNameLst>
                                      </p:cBhvr>
                                      <p:to>
                                        <p:strVal val="visible"/>
                                      </p:to>
                                    </p:set>
                                    <p:anim calcmode="lin" valueType="num">
                                      <p:cBhvr additive="base">
                                        <p:cTn id="19" dur="500" fill="hold"/>
                                        <p:tgtEl>
                                          <p:spTgt spid="2150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8">
                                            <p:txEl>
                                              <p:pRg st="4" end="4"/>
                                            </p:txEl>
                                          </p:spTgt>
                                        </p:tgtEl>
                                        <p:attrNameLst>
                                          <p:attrName>style.visibility</p:attrName>
                                        </p:attrNameLst>
                                      </p:cBhvr>
                                      <p:to>
                                        <p:strVal val="visible"/>
                                      </p:to>
                                    </p:set>
                                    <p:anim calcmode="lin" valueType="num">
                                      <p:cBhvr additive="base">
                                        <p:cTn id="25" dur="500" fill="hold"/>
                                        <p:tgtEl>
                                          <p:spTgt spid="2150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8">
                                            <p:txEl>
                                              <p:pRg st="5" end="5"/>
                                            </p:txEl>
                                          </p:spTgt>
                                        </p:tgtEl>
                                        <p:attrNameLst>
                                          <p:attrName>style.visibility</p:attrName>
                                        </p:attrNameLst>
                                      </p:cBhvr>
                                      <p:to>
                                        <p:strVal val="visible"/>
                                      </p:to>
                                    </p:set>
                                    <p:anim calcmode="lin" valueType="num">
                                      <p:cBhvr additive="base">
                                        <p:cTn id="31" dur="500" fill="hold"/>
                                        <p:tgtEl>
                                          <p:spTgt spid="2150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3048000"/>
          </a:xfrm>
        </p:spPr>
        <p:txBody>
          <a:bodyPr/>
          <a:lstStyle/>
          <a:p>
            <a:pPr algn="ctr">
              <a:defRPr/>
            </a:pPr>
            <a:r>
              <a:rPr lang="en-US" dirty="0" smtClean="0"/>
              <a:t>Enrollment Visit </a:t>
            </a:r>
            <a:br>
              <a:rPr lang="en-US" dirty="0" smtClean="0"/>
            </a:br>
            <a:r>
              <a:rPr lang="en-US" dirty="0" smtClean="0"/>
              <a:t/>
            </a:r>
            <a:br>
              <a:rPr lang="en-US" dirty="0" smtClean="0"/>
            </a:br>
            <a:r>
              <a:rPr lang="en-US" dirty="0" smtClean="0"/>
              <a:t>CRF documentation</a:t>
            </a:r>
            <a:br>
              <a:rPr lang="en-US" dirty="0" smtClean="0"/>
            </a:br>
            <a:r>
              <a:rPr lang="en-US" dirty="0" smtClean="0"/>
              <a:t/>
            </a:r>
            <a:br>
              <a:rPr lang="en-US" dirty="0" smtClean="0"/>
            </a:br>
            <a:endParaRPr lang="en-US" sz="32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810000"/>
            <a:ext cx="183084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373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30725"/>
          </a:xfrm>
        </p:spPr>
        <p:txBody>
          <a:bodyPr/>
          <a:lstStyle/>
          <a:p>
            <a:pPr>
              <a:buFont typeface="Wingdings" pitchFamily="2" charset="2"/>
              <a:buChar char="q"/>
              <a:defRPr/>
            </a:pPr>
            <a:r>
              <a:rPr lang="en-US" sz="2400" dirty="0" smtClean="0">
                <a:ea typeface="ＭＳ Ｐゴシック" pitchFamily="34" charset="-128"/>
              </a:rPr>
              <a:t>Captures dates of screening and enrollment IC</a:t>
            </a:r>
          </a:p>
          <a:p>
            <a:pPr>
              <a:buFont typeface="Wingdings" pitchFamily="2" charset="2"/>
              <a:buChar char="q"/>
              <a:defRPr/>
            </a:pPr>
            <a:r>
              <a:rPr lang="en-US" sz="2400" u="sng" dirty="0" smtClean="0">
                <a:ea typeface="ＭＳ Ｐゴシック" pitchFamily="34" charset="-128"/>
              </a:rPr>
              <a:t>Item 3:</a:t>
            </a:r>
            <a:r>
              <a:rPr lang="en-US" sz="2400" dirty="0" smtClean="0">
                <a:ea typeface="ＭＳ Ｐゴシック" pitchFamily="34" charset="-128"/>
              </a:rPr>
              <a:t> Mark ‘pending’ box and update later if post-study storage consent not presented at EV; change response as needed if ppt changes her mind</a:t>
            </a:r>
          </a:p>
          <a:p>
            <a:pPr>
              <a:buFont typeface="Wingdings" pitchFamily="2" charset="2"/>
              <a:buChar char="q"/>
              <a:defRPr/>
            </a:pPr>
            <a:r>
              <a:rPr lang="en-US" sz="2400" dirty="0" smtClean="0">
                <a:ea typeface="ＭＳ Ｐゴシック" pitchFamily="34" charset="-128"/>
              </a:rPr>
              <a:t>HIV/pregnancy items used to document in the database the ppt’s eligibility </a:t>
            </a:r>
          </a:p>
          <a:p>
            <a:pPr>
              <a:buFont typeface="Wingdings" pitchFamily="2" charset="2"/>
              <a:buChar char="q"/>
              <a:defRPr/>
            </a:pPr>
            <a:r>
              <a:rPr lang="en-US" sz="2400" dirty="0" smtClean="0">
                <a:ea typeface="ＭＳ Ｐゴシック" pitchFamily="34" charset="-128"/>
              </a:rPr>
              <a:t>Randomization info is transcribed from Randomization/ Prescription Tracking Record for Clinic</a:t>
            </a:r>
          </a:p>
          <a:p>
            <a:pPr>
              <a:buFont typeface="Wingdings" pitchFamily="2" charset="2"/>
              <a:buChar char="q"/>
              <a:defRPr/>
            </a:pPr>
            <a:r>
              <a:rPr lang="en-US" sz="2400" u="sng" dirty="0" smtClean="0">
                <a:ea typeface="ＭＳ Ｐゴシック" pitchFamily="34" charset="-128"/>
              </a:rPr>
              <a:t>Items 9-12</a:t>
            </a:r>
            <a:r>
              <a:rPr lang="en-US" sz="2400" dirty="0" smtClean="0">
                <a:ea typeface="ＭＳ Ｐゴシック" pitchFamily="34" charset="-128"/>
              </a:rPr>
              <a:t>: if not done on same day as randomization (item 7), mark ‘no’ (items are considered missed)</a:t>
            </a:r>
          </a:p>
          <a:p>
            <a:pPr lvl="1">
              <a:buFont typeface="Wingdings" pitchFamily="2" charset="2"/>
              <a:buChar char="q"/>
              <a:defRPr/>
            </a:pPr>
            <a:r>
              <a:rPr lang="en-US" sz="2000" u="sng" dirty="0" smtClean="0">
                <a:ea typeface="ＭＳ Ｐゴシック" pitchFamily="34" charset="-128"/>
              </a:rPr>
              <a:t>Note: Of 9-12, only</a:t>
            </a:r>
            <a:r>
              <a:rPr lang="en-US" sz="2000" dirty="0" smtClean="0">
                <a:ea typeface="ＭＳ Ｐゴシック" pitchFamily="34" charset="-128"/>
              </a:rPr>
              <a:t> </a:t>
            </a:r>
            <a:r>
              <a:rPr lang="en-US" sz="2000" b="1" dirty="0" smtClean="0">
                <a:solidFill>
                  <a:srgbClr val="FF0000"/>
                </a:solidFill>
                <a:ea typeface="ＭＳ Ｐゴシック" pitchFamily="34" charset="-128"/>
              </a:rPr>
              <a:t>plasma archive </a:t>
            </a:r>
            <a:r>
              <a:rPr lang="en-US" sz="2000" dirty="0" smtClean="0">
                <a:ea typeface="ＭＳ Ｐゴシック" pitchFamily="34" charset="-128"/>
              </a:rPr>
              <a:t>specimen needs</a:t>
            </a:r>
          </a:p>
          <a:p>
            <a:pPr lvl="1">
              <a:buNone/>
              <a:defRPr/>
            </a:pPr>
            <a:r>
              <a:rPr lang="en-US" sz="2000" dirty="0" smtClean="0">
                <a:ea typeface="ＭＳ Ｐゴシック" pitchFamily="34" charset="-128"/>
              </a:rPr>
              <a:t>	to be made up if not done on day of randomization</a:t>
            </a:r>
            <a:endParaRPr lang="en-ZA" dirty="0"/>
          </a:p>
        </p:txBody>
      </p:sp>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457200" y="457200"/>
            <a:ext cx="8229600" cy="914400"/>
          </a:xfrm>
        </p:spPr>
        <p:txBody>
          <a:bodyPr/>
          <a:lstStyle/>
          <a:p>
            <a:r>
              <a:rPr lang="en-US" sz="3200" b="1" dirty="0" smtClean="0"/>
              <a:t>Enrollment (ENR-1)</a:t>
            </a:r>
          </a:p>
        </p:txBody>
      </p:sp>
    </p:spTree>
    <p:extLst>
      <p:ext uri="{BB962C8B-B14F-4D97-AF65-F5344CB8AC3E}">
        <p14:creationId xmlns:p14="http://schemas.microsoft.com/office/powerpoint/2010/main" val="1409694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lstStyle/>
          <a:p>
            <a:pPr>
              <a:buFont typeface="Wingdings" pitchFamily="2" charset="2"/>
              <a:buChar char="q"/>
              <a:defRPr/>
            </a:pPr>
            <a:r>
              <a:rPr lang="en-US" sz="2400" dirty="0" smtClean="0">
                <a:ea typeface="ＭＳ Ｐゴシック" pitchFamily="34" charset="-128"/>
              </a:rPr>
              <a:t>Collects info on whether the participant was enrolled in</a:t>
            </a:r>
          </a:p>
          <a:p>
            <a:pPr lvl="1">
              <a:buFont typeface="Wingdings" pitchFamily="2" charset="2"/>
              <a:buChar char="q"/>
              <a:defRPr/>
            </a:pPr>
            <a:r>
              <a:rPr lang="en-US" sz="2000" dirty="0" smtClean="0">
                <a:ea typeface="ＭＳ Ｐゴシック" pitchFamily="34" charset="-128"/>
              </a:rPr>
              <a:t> VOICE</a:t>
            </a:r>
          </a:p>
          <a:p>
            <a:pPr lvl="1">
              <a:buFont typeface="Wingdings" pitchFamily="2" charset="2"/>
              <a:buChar char="q"/>
              <a:defRPr/>
            </a:pPr>
            <a:r>
              <a:rPr lang="en-US" sz="2000" dirty="0" smtClean="0">
                <a:ea typeface="ＭＳ Ｐゴシック" pitchFamily="34" charset="-128"/>
              </a:rPr>
              <a:t>other microbicide trials </a:t>
            </a:r>
          </a:p>
          <a:p>
            <a:pPr lvl="1">
              <a:buFont typeface="Wingdings" pitchFamily="2" charset="2"/>
              <a:buChar char="q"/>
              <a:defRPr/>
            </a:pPr>
            <a:r>
              <a:rPr lang="en-US" sz="2000" dirty="0" smtClean="0">
                <a:ea typeface="ＭＳ Ｐゴシック" pitchFamily="34" charset="-128"/>
              </a:rPr>
              <a:t>PrEP trials</a:t>
            </a:r>
          </a:p>
          <a:p>
            <a:pPr lvl="1">
              <a:buFont typeface="Wingdings" pitchFamily="2" charset="2"/>
              <a:buChar char="q"/>
              <a:defRPr/>
            </a:pPr>
            <a:r>
              <a:rPr lang="en-US" sz="2000" dirty="0" smtClean="0">
                <a:ea typeface="ＭＳ Ｐゴシック" pitchFamily="34" charset="-128"/>
              </a:rPr>
              <a:t>any other research studies</a:t>
            </a:r>
          </a:p>
          <a:p>
            <a:pPr>
              <a:buFont typeface="Wingdings" pitchFamily="2" charset="2"/>
              <a:buChar char="q"/>
              <a:defRPr/>
            </a:pPr>
            <a:r>
              <a:rPr lang="en-US" sz="2800" dirty="0" smtClean="0">
                <a:ea typeface="ＭＳ Ｐゴシック" pitchFamily="34" charset="-128"/>
              </a:rPr>
              <a:t>Collects how the participant heard about ASPIRE</a:t>
            </a:r>
          </a:p>
          <a:p>
            <a:pPr>
              <a:buFont typeface="Wingdings" pitchFamily="2" charset="2"/>
              <a:buChar char="q"/>
              <a:defRPr/>
            </a:pPr>
            <a:r>
              <a:rPr lang="en-US" sz="2400" dirty="0" smtClean="0">
                <a:ea typeface="ＭＳ Ｐゴシック" pitchFamily="34" charset="-128"/>
              </a:rPr>
              <a:t>VOICE participation must be confirmed with a PTID; other items are per ppt self report</a:t>
            </a:r>
          </a:p>
          <a:p>
            <a:pPr>
              <a:buFont typeface="Wingdings" pitchFamily="2" charset="2"/>
              <a:buChar char="q"/>
              <a:defRPr/>
            </a:pPr>
            <a:r>
              <a:rPr lang="en-US" sz="2400" dirty="0" smtClean="0">
                <a:ea typeface="ＭＳ Ｐゴシック" pitchFamily="34" charset="-128"/>
              </a:rPr>
              <a:t>Will  provide information on how ‘active’ ASPIRE ppts are in research trials overall and across sites</a:t>
            </a:r>
            <a:endParaRPr lang="en-ZA" dirty="0"/>
          </a:p>
        </p:txBody>
      </p:sp>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533400" y="609600"/>
            <a:ext cx="8077200" cy="685800"/>
          </a:xfrm>
        </p:spPr>
        <p:txBody>
          <a:bodyPr/>
          <a:lstStyle/>
          <a:p>
            <a:r>
              <a:rPr lang="en-US" sz="3200" b="1" dirty="0" smtClean="0"/>
              <a:t>Prior Trial Participation (PTP-1)</a:t>
            </a:r>
          </a:p>
        </p:txBody>
      </p:sp>
    </p:spTree>
    <p:extLst>
      <p:ext uri="{BB962C8B-B14F-4D97-AF65-F5344CB8AC3E}">
        <p14:creationId xmlns:p14="http://schemas.microsoft.com/office/powerpoint/2010/main" val="3435461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457200" y="685800"/>
            <a:ext cx="8229600" cy="609600"/>
          </a:xfrm>
        </p:spPr>
        <p:txBody>
          <a:bodyPr/>
          <a:lstStyle/>
          <a:p>
            <a:r>
              <a:rPr lang="en-US" sz="3200" b="1" dirty="0" smtClean="0"/>
              <a:t>Enrollment Behavioral Eligibility</a:t>
            </a:r>
          </a:p>
        </p:txBody>
      </p:sp>
      <p:sp>
        <p:nvSpPr>
          <p:cNvPr id="6" name="Content Placeholder 5"/>
          <p:cNvSpPr>
            <a:spLocks noGrp="1"/>
          </p:cNvSpPr>
          <p:nvPr>
            <p:ph idx="1"/>
          </p:nvPr>
        </p:nvSpPr>
        <p:spPr>
          <a:xfrm>
            <a:off x="533400" y="1447800"/>
            <a:ext cx="8077200" cy="4953000"/>
          </a:xfrm>
        </p:spPr>
        <p:txBody>
          <a:bodyPr/>
          <a:lstStyle/>
          <a:p>
            <a:r>
              <a:rPr lang="en-US" sz="2800" dirty="0" smtClean="0"/>
              <a:t>Non-DataFax</a:t>
            </a:r>
          </a:p>
          <a:p>
            <a:r>
              <a:rPr lang="en-US" sz="2800" dirty="0" smtClean="0"/>
              <a:t>One page, used to confirm behavioral eligibility criteria at EV</a:t>
            </a:r>
          </a:p>
          <a:p>
            <a:r>
              <a:rPr lang="en-US" sz="2800" dirty="0" smtClean="0"/>
              <a:t>Interviewer administered, translated, read aloud word-for-word</a:t>
            </a:r>
          </a:p>
          <a:p>
            <a:r>
              <a:rPr lang="en-US" sz="2800" dirty="0" smtClean="0"/>
              <a:t>Complete all items</a:t>
            </a:r>
          </a:p>
          <a:p>
            <a:r>
              <a:rPr lang="en-US" sz="2800" dirty="0" smtClean="0"/>
              <a:t>Provide clarity as needed</a:t>
            </a:r>
          </a:p>
          <a:p>
            <a:r>
              <a:rPr lang="en-US" sz="2800" dirty="0" smtClean="0"/>
              <a:t>Complete all items, regardless of ppt’s responses </a:t>
            </a:r>
            <a:endParaRPr lang="en-US" sz="2400" dirty="0" smtClean="0"/>
          </a:p>
        </p:txBody>
      </p:sp>
    </p:spTree>
    <p:extLst>
      <p:ext uri="{BB962C8B-B14F-4D97-AF65-F5344CB8AC3E}">
        <p14:creationId xmlns:p14="http://schemas.microsoft.com/office/powerpoint/2010/main" val="94477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3048000"/>
          </a:xfrm>
        </p:spPr>
        <p:txBody>
          <a:bodyPr/>
          <a:lstStyle/>
          <a:p>
            <a:pPr>
              <a:buFont typeface="Wingdings" pitchFamily="2" charset="2"/>
              <a:buChar char="q"/>
              <a:defRPr/>
            </a:pPr>
            <a:r>
              <a:rPr lang="en-US" sz="2400" dirty="0" smtClean="0">
                <a:ea typeface="ＭＳ Ｐゴシック" pitchFamily="34" charset="-128"/>
              </a:rPr>
              <a:t>Complete based on ppt self-report</a:t>
            </a:r>
          </a:p>
          <a:p>
            <a:pPr>
              <a:buFont typeface="Wingdings" pitchFamily="2" charset="2"/>
              <a:buChar char="q"/>
              <a:defRPr/>
            </a:pPr>
            <a:r>
              <a:rPr lang="en-US" sz="2400" dirty="0" smtClean="0">
                <a:ea typeface="ＭＳ Ｐゴシック" pitchFamily="34" charset="-128"/>
              </a:rPr>
              <a:t>Mark all methods the participant is </a:t>
            </a:r>
            <a:r>
              <a:rPr lang="en-US" sz="2400" b="1" u="sng" dirty="0" smtClean="0">
                <a:ea typeface="ＭＳ Ｐゴシック" pitchFamily="34" charset="-128"/>
              </a:rPr>
              <a:t>currently using</a:t>
            </a:r>
            <a:r>
              <a:rPr lang="en-US" sz="2400" dirty="0" smtClean="0">
                <a:ea typeface="ＭＳ Ｐゴシック" pitchFamily="34" charset="-128"/>
              </a:rPr>
              <a:t>;    do not include methods she is planning to use’</a:t>
            </a:r>
          </a:p>
          <a:p>
            <a:pPr>
              <a:buFont typeface="Wingdings" pitchFamily="2" charset="2"/>
              <a:buChar char="q"/>
              <a:defRPr/>
            </a:pPr>
            <a:r>
              <a:rPr lang="en-US" sz="2400" u="sng" dirty="0" smtClean="0">
                <a:ea typeface="ＭＳ Ｐゴシック" pitchFamily="34" charset="-128"/>
              </a:rPr>
              <a:t>Items 1e-1i</a:t>
            </a:r>
            <a:r>
              <a:rPr lang="en-US" sz="2400" dirty="0" smtClean="0">
                <a:ea typeface="ＭＳ Ｐゴシック" pitchFamily="34" charset="-128"/>
              </a:rPr>
              <a:t>: Record date the ppt started using that particular method</a:t>
            </a:r>
          </a:p>
          <a:p>
            <a:pPr lvl="1">
              <a:buFont typeface="Wingdings" pitchFamily="2" charset="2"/>
              <a:buChar char="q"/>
              <a:defRPr/>
            </a:pPr>
            <a:r>
              <a:rPr lang="en-US" sz="2000" dirty="0" smtClean="0">
                <a:ea typeface="ＭＳ Ｐゴシック" pitchFamily="34" charset="-128"/>
              </a:rPr>
              <a:t>record on Con Meds Log also; dates of use may differ</a:t>
            </a:r>
          </a:p>
          <a:p>
            <a:pPr>
              <a:buFont typeface="Wingdings" pitchFamily="2" charset="2"/>
              <a:buChar char="q"/>
              <a:defRPr/>
            </a:pPr>
            <a:r>
              <a:rPr lang="en-US" sz="2400" u="sng" dirty="0" smtClean="0">
                <a:ea typeface="ＭＳ Ｐゴシック" pitchFamily="34" charset="-128"/>
              </a:rPr>
              <a:t>Item 1g1</a:t>
            </a:r>
            <a:r>
              <a:rPr lang="en-US" sz="2400" dirty="0" smtClean="0">
                <a:ea typeface="ＭＳ Ｐゴシック" pitchFamily="34" charset="-128"/>
              </a:rPr>
              <a:t> – mark specific type of injectable used</a:t>
            </a:r>
            <a:endParaRPr lang="en-ZA" dirty="0"/>
          </a:p>
          <a:p>
            <a:pPr>
              <a:defRPr/>
            </a:pPr>
            <a:endParaRPr lang="en-ZA" dirty="0"/>
          </a:p>
        </p:txBody>
      </p:sp>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533400" y="609600"/>
            <a:ext cx="8229600" cy="609600"/>
          </a:xfrm>
        </p:spPr>
        <p:txBody>
          <a:bodyPr/>
          <a:lstStyle/>
          <a:p>
            <a:r>
              <a:rPr lang="en-US" sz="3200" b="1" dirty="0" smtClean="0"/>
              <a:t>Baseline Family Planning (BFP-1)</a:t>
            </a:r>
          </a:p>
        </p:txBody>
      </p:sp>
      <p:pic>
        <p:nvPicPr>
          <p:cNvPr id="5" name="Picture 4" descr="bpf.jpg"/>
          <p:cNvPicPr>
            <a:picLocks noChangeAspect="1"/>
          </p:cNvPicPr>
          <p:nvPr/>
        </p:nvPicPr>
        <p:blipFill>
          <a:blip r:embed="rId4" cstate="print"/>
          <a:srcRect l="9412" t="39091" r="20000" b="53636"/>
          <a:stretch>
            <a:fillRect/>
          </a:stretch>
        </p:blipFill>
        <p:spPr>
          <a:xfrm>
            <a:off x="228600" y="4572000"/>
            <a:ext cx="8574050" cy="1142867"/>
          </a:xfrm>
          <a:prstGeom prst="rect">
            <a:avLst/>
          </a:prstGeom>
          <a:ln>
            <a:solidFill>
              <a:schemeClr val="tx1"/>
            </a:solidFill>
          </a:ln>
        </p:spPr>
      </p:pic>
    </p:spTree>
    <p:extLst>
      <p:ext uri="{BB962C8B-B14F-4D97-AF65-F5344CB8AC3E}">
        <p14:creationId xmlns:p14="http://schemas.microsoft.com/office/powerpoint/2010/main" val="2537489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953000"/>
          </a:xfrm>
        </p:spPr>
        <p:txBody>
          <a:bodyPr/>
          <a:lstStyle/>
          <a:p>
            <a:pPr>
              <a:buFont typeface="Wingdings" pitchFamily="2" charset="2"/>
              <a:buChar char="q"/>
              <a:defRPr/>
            </a:pPr>
            <a:r>
              <a:rPr lang="en-US" sz="2800" u="sng" dirty="0" smtClean="0">
                <a:ea typeface="ＭＳ Ｐゴシック" pitchFamily="34" charset="-128"/>
              </a:rPr>
              <a:t>Items 2, 3:</a:t>
            </a:r>
            <a:r>
              <a:rPr lang="en-US" sz="2800" dirty="0" smtClean="0">
                <a:ea typeface="ＭＳ Ｐゴシック" pitchFamily="34" charset="-128"/>
              </a:rPr>
              <a:t> Record dates (or amenorrheic for past 6 months) as of the EV. Purpose is status of menses at time of visit. </a:t>
            </a:r>
          </a:p>
          <a:p>
            <a:pPr lvl="2">
              <a:buFont typeface="Wingdings" pitchFamily="2" charset="2"/>
              <a:buChar char="q"/>
              <a:defRPr/>
            </a:pPr>
            <a:r>
              <a:rPr lang="en-US" dirty="0" smtClean="0">
                <a:ea typeface="ＭＳ Ｐゴシック" pitchFamily="34" charset="-128"/>
              </a:rPr>
              <a:t>If item 3 is ongoing, do not go back and update at Month 1</a:t>
            </a:r>
          </a:p>
          <a:p>
            <a:pPr lvl="2">
              <a:buFont typeface="Wingdings" pitchFamily="2" charset="2"/>
              <a:buChar char="q"/>
              <a:defRPr/>
            </a:pPr>
            <a:r>
              <a:rPr lang="en-US" dirty="0" smtClean="0">
                <a:ea typeface="ＭＳ Ｐゴシック" pitchFamily="34" charset="-128"/>
              </a:rPr>
              <a:t>Items 2 and/or 3 may duplicate information captured at the SV on the SMH form – that is fine</a:t>
            </a:r>
          </a:p>
          <a:p>
            <a:pPr lvl="1">
              <a:buNone/>
              <a:defRPr/>
            </a:pPr>
            <a:endParaRPr lang="en-US" dirty="0" smtClean="0">
              <a:ea typeface="ＭＳ Ｐゴシック" pitchFamily="34" charset="-128"/>
            </a:endParaRPr>
          </a:p>
          <a:p>
            <a:pPr>
              <a:buFont typeface="Wingdings" pitchFamily="2" charset="2"/>
              <a:buChar char="q"/>
              <a:defRPr/>
            </a:pPr>
            <a:r>
              <a:rPr lang="en-US" sz="2800" u="sng" dirty="0" smtClean="0">
                <a:ea typeface="ＭＳ Ｐゴシック" pitchFamily="34" charset="-128"/>
              </a:rPr>
              <a:t>Item 4:</a:t>
            </a:r>
            <a:r>
              <a:rPr lang="en-US" sz="2800" dirty="0" smtClean="0">
                <a:ea typeface="ＭＳ Ｐゴシック" pitchFamily="34" charset="-128"/>
              </a:rPr>
              <a:t> based on ppt self-report                                                               (medical records not needed)</a:t>
            </a:r>
            <a:r>
              <a:rPr lang="en-US" sz="2800" u="sng" dirty="0" smtClean="0">
                <a:ea typeface="ＭＳ Ｐゴシック" pitchFamily="34" charset="-128"/>
              </a:rPr>
              <a:t> </a:t>
            </a:r>
          </a:p>
          <a:p>
            <a:pPr>
              <a:buFont typeface="Wingdings" pitchFamily="2" charset="2"/>
              <a:buChar char="q"/>
              <a:defRPr/>
            </a:pPr>
            <a:endParaRPr lang="en-ZA" dirty="0"/>
          </a:p>
          <a:p>
            <a:pPr>
              <a:defRPr/>
            </a:pPr>
            <a:endParaRPr lang="en-ZA" dirty="0"/>
          </a:p>
        </p:txBody>
      </p:sp>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533400" y="609600"/>
            <a:ext cx="8229600" cy="609600"/>
          </a:xfrm>
        </p:spPr>
        <p:txBody>
          <a:bodyPr/>
          <a:lstStyle/>
          <a:p>
            <a:r>
              <a:rPr lang="en-US" sz="3200" b="1" dirty="0" smtClean="0"/>
              <a:t>Baseline Family Planning (BFP-1) – con’t</a:t>
            </a:r>
          </a:p>
        </p:txBody>
      </p:sp>
    </p:spTree>
    <p:extLst>
      <p:ext uri="{BB962C8B-B14F-4D97-AF65-F5344CB8AC3E}">
        <p14:creationId xmlns:p14="http://schemas.microsoft.com/office/powerpoint/2010/main" val="983126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30725"/>
          </a:xfrm>
        </p:spPr>
        <p:txBody>
          <a:bodyPr/>
          <a:lstStyle/>
          <a:p>
            <a:pPr>
              <a:buFont typeface="Wingdings" pitchFamily="2" charset="2"/>
              <a:buChar char="q"/>
              <a:defRPr/>
            </a:pPr>
            <a:r>
              <a:rPr lang="en-US" sz="2800" dirty="0" smtClean="0">
                <a:ea typeface="ＭＳ Ｐゴシック" pitchFamily="34" charset="-128"/>
              </a:rPr>
              <a:t>Items 1-7 are required to be assessed</a:t>
            </a:r>
          </a:p>
          <a:p>
            <a:pPr lvl="1">
              <a:buFont typeface="Wingdings" pitchFamily="2" charset="2"/>
              <a:buChar char="q"/>
              <a:defRPr/>
            </a:pPr>
            <a:r>
              <a:rPr lang="en-US" sz="2400" dirty="0" smtClean="0">
                <a:ea typeface="ＭＳ Ｐゴシック" pitchFamily="34" charset="-128"/>
              </a:rPr>
              <a:t>Vitals, general appearance, abdomen/gastrointestinal</a:t>
            </a:r>
            <a:endParaRPr lang="en-US" sz="2800" dirty="0" smtClean="0">
              <a:ea typeface="ＭＳ Ｐゴシック" pitchFamily="34" charset="-128"/>
            </a:endParaRPr>
          </a:p>
          <a:p>
            <a:pPr>
              <a:buFont typeface="Wingdings" pitchFamily="2" charset="2"/>
              <a:buChar char="q"/>
              <a:defRPr/>
            </a:pPr>
            <a:r>
              <a:rPr lang="en-US" sz="2800" dirty="0" smtClean="0">
                <a:ea typeface="ＭＳ Ｐゴシック" pitchFamily="34" charset="-128"/>
              </a:rPr>
              <a:t>All items require a response</a:t>
            </a:r>
          </a:p>
          <a:p>
            <a:pPr lvl="1">
              <a:buFont typeface="Wingdings" pitchFamily="2" charset="2"/>
              <a:buChar char="q"/>
              <a:defRPr/>
            </a:pPr>
            <a:r>
              <a:rPr lang="en-US" sz="2400" dirty="0" smtClean="0">
                <a:ea typeface="ＭＳ Ｐゴシック" pitchFamily="34" charset="-128"/>
              </a:rPr>
              <a:t>Mark ‘not done’ for Items 8-17 if not assessed</a:t>
            </a:r>
          </a:p>
          <a:p>
            <a:pPr>
              <a:buFont typeface="Wingdings" pitchFamily="2" charset="2"/>
              <a:buChar char="q"/>
              <a:defRPr/>
            </a:pPr>
            <a:r>
              <a:rPr lang="en-US" sz="2800" dirty="0" smtClean="0">
                <a:ea typeface="ＭＳ Ｐゴシック" pitchFamily="34" charset="-128"/>
              </a:rPr>
              <a:t>Update PRE as needed</a:t>
            </a:r>
          </a:p>
          <a:p>
            <a:pPr lvl="1">
              <a:buFont typeface="Wingdings" pitchFamily="2" charset="2"/>
              <a:buChar char="q"/>
              <a:defRPr/>
            </a:pPr>
            <a:r>
              <a:rPr lang="en-US" sz="2400" dirty="0" smtClean="0">
                <a:ea typeface="ＭＳ Ｐゴシック" pitchFamily="34" charset="-128"/>
              </a:rPr>
              <a:t>Add new conditions as needed</a:t>
            </a:r>
          </a:p>
          <a:p>
            <a:pPr lvl="1">
              <a:buFont typeface="Wingdings" pitchFamily="2" charset="2"/>
              <a:buChar char="q"/>
              <a:defRPr/>
            </a:pPr>
            <a:r>
              <a:rPr lang="en-US" sz="2400" dirty="0" smtClean="0">
                <a:ea typeface="ＭＳ Ｐゴシック" pitchFamily="34" charset="-128"/>
              </a:rPr>
              <a:t>Complete “Ongoing at Enrollment” for any previously-recorded conditions as needed</a:t>
            </a:r>
            <a:endParaRPr lang="en-US" dirty="0" smtClean="0">
              <a:ea typeface="ＭＳ Ｐゴシック" pitchFamily="34" charset="-128"/>
            </a:endParaRPr>
          </a:p>
          <a:p>
            <a:pPr>
              <a:buFont typeface="Wingdings" pitchFamily="2" charset="2"/>
              <a:buChar char="q"/>
              <a:defRPr/>
            </a:pPr>
            <a:endParaRPr lang="en-ZA" dirty="0"/>
          </a:p>
          <a:p>
            <a:pPr>
              <a:defRPr/>
            </a:pPr>
            <a:endParaRPr lang="en-ZA" dirty="0"/>
          </a:p>
        </p:txBody>
      </p:sp>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457200" y="304800"/>
            <a:ext cx="8229600" cy="1143000"/>
          </a:xfrm>
        </p:spPr>
        <p:txBody>
          <a:bodyPr/>
          <a:lstStyle/>
          <a:p>
            <a:r>
              <a:rPr lang="en-US" sz="2800" b="1" dirty="0" smtClean="0"/>
              <a:t>Enrollment Abbreviated Physical Exam (EPX-1)</a:t>
            </a:r>
          </a:p>
        </p:txBody>
      </p:sp>
    </p:spTree>
    <p:extLst>
      <p:ext uri="{BB962C8B-B14F-4D97-AF65-F5344CB8AC3E}">
        <p14:creationId xmlns:p14="http://schemas.microsoft.com/office/powerpoint/2010/main" val="811305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30725"/>
          </a:xfrm>
        </p:spPr>
        <p:txBody>
          <a:bodyPr/>
          <a:lstStyle/>
          <a:p>
            <a:pPr>
              <a:buFont typeface="Wingdings" pitchFamily="2" charset="2"/>
              <a:buChar char="q"/>
              <a:defRPr/>
            </a:pPr>
            <a:r>
              <a:rPr lang="en-ZA" sz="2400" dirty="0" smtClean="0"/>
              <a:t>Allows SCHARP to report on</a:t>
            </a:r>
          </a:p>
          <a:p>
            <a:pPr lvl="1">
              <a:buFont typeface="Wingdings" pitchFamily="2" charset="2"/>
              <a:buChar char="q"/>
              <a:defRPr/>
            </a:pPr>
            <a:r>
              <a:rPr lang="en-ZA" sz="2400" dirty="0" smtClean="0"/>
              <a:t># screened</a:t>
            </a:r>
          </a:p>
          <a:p>
            <a:pPr lvl="1">
              <a:buFont typeface="Wingdings" pitchFamily="2" charset="2"/>
              <a:buChar char="q"/>
              <a:defRPr/>
            </a:pPr>
            <a:r>
              <a:rPr lang="en-ZA" sz="2400" dirty="0" smtClean="0"/>
              <a:t># enrolled</a:t>
            </a:r>
          </a:p>
          <a:p>
            <a:pPr lvl="1">
              <a:buFont typeface="Wingdings" pitchFamily="2" charset="2"/>
              <a:buChar char="q"/>
              <a:defRPr/>
            </a:pPr>
            <a:r>
              <a:rPr lang="en-ZA" sz="2400" dirty="0" smtClean="0"/>
              <a:t># screen fails</a:t>
            </a:r>
          </a:p>
          <a:p>
            <a:pPr lvl="1">
              <a:buFont typeface="Wingdings" pitchFamily="2" charset="2"/>
              <a:buChar char="q"/>
              <a:defRPr/>
            </a:pPr>
            <a:r>
              <a:rPr lang="en-ZA" sz="2400" dirty="0" smtClean="0"/>
              <a:t>reasons for screen failures</a:t>
            </a:r>
          </a:p>
          <a:p>
            <a:pPr>
              <a:buFont typeface="Wingdings" pitchFamily="2" charset="2"/>
              <a:buChar char="q"/>
              <a:defRPr/>
            </a:pPr>
            <a:r>
              <a:rPr lang="en-ZA" sz="2400" dirty="0" smtClean="0"/>
              <a:t>Complete and fax for all participants who start an EV, even if they do not enroll (only form faxed if not enrolled)</a:t>
            </a:r>
          </a:p>
          <a:p>
            <a:pPr>
              <a:buFont typeface="Wingdings" pitchFamily="2" charset="2"/>
              <a:buChar char="q"/>
              <a:defRPr/>
            </a:pPr>
            <a:r>
              <a:rPr lang="en-ZA" sz="2400" dirty="0" smtClean="0"/>
              <a:t>If a participant screen fails, then screens again</a:t>
            </a:r>
          </a:p>
          <a:p>
            <a:pPr lvl="1">
              <a:buFont typeface="Wingdings" pitchFamily="2" charset="2"/>
              <a:buChar char="q"/>
              <a:defRPr/>
            </a:pPr>
            <a:r>
              <a:rPr lang="en-ZA" sz="2000" dirty="0" smtClean="0"/>
              <a:t>Always update and re-fax original ECI completed for the participant - do not complete a 2</a:t>
            </a:r>
            <a:r>
              <a:rPr lang="en-ZA" sz="2000" baseline="30000" dirty="0" smtClean="0"/>
              <a:t>nd</a:t>
            </a:r>
            <a:r>
              <a:rPr lang="en-ZA" sz="2000" dirty="0" smtClean="0"/>
              <a:t> (new) ECI CRF </a:t>
            </a:r>
            <a:endParaRPr lang="en-ZA" dirty="0"/>
          </a:p>
        </p:txBody>
      </p:sp>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457200" y="304800"/>
            <a:ext cx="8229600" cy="1143000"/>
          </a:xfrm>
        </p:spPr>
        <p:txBody>
          <a:bodyPr/>
          <a:lstStyle/>
          <a:p>
            <a:r>
              <a:rPr lang="en-US" sz="3200" b="1" dirty="0" smtClean="0"/>
              <a:t>Eligibility Criteria (ECI-1)</a:t>
            </a:r>
          </a:p>
        </p:txBody>
      </p:sp>
    </p:spTree>
    <p:extLst>
      <p:ext uri="{BB962C8B-B14F-4D97-AF65-F5344CB8AC3E}">
        <p14:creationId xmlns:p14="http://schemas.microsoft.com/office/powerpoint/2010/main" val="204881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1638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16388" name="Title 1"/>
          <p:cNvSpPr>
            <a:spLocks noGrp="1"/>
          </p:cNvSpPr>
          <p:nvPr>
            <p:ph type="title"/>
          </p:nvPr>
        </p:nvSpPr>
        <p:spPr>
          <a:xfrm>
            <a:off x="457200" y="304800"/>
            <a:ext cx="8229600" cy="1143000"/>
          </a:xfrm>
        </p:spPr>
        <p:txBody>
          <a:bodyPr/>
          <a:lstStyle/>
          <a:p>
            <a:r>
              <a:rPr lang="en-US" sz="3600" b="1" dirty="0" smtClean="0"/>
              <a:t>Training Materials for this session</a:t>
            </a:r>
          </a:p>
        </p:txBody>
      </p:sp>
      <p:sp>
        <p:nvSpPr>
          <p:cNvPr id="20485" name="Content Placeholder 2"/>
          <p:cNvSpPr txBox="1">
            <a:spLocks/>
          </p:cNvSpPr>
          <p:nvPr/>
        </p:nvSpPr>
        <p:spPr bwMode="auto">
          <a:xfrm>
            <a:off x="433388"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Arial" charset="0"/>
              </a:defRPr>
            </a:lvl1pPr>
            <a:lvl2pPr marL="469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bg2"/>
              </a:buClr>
              <a:buSzPct val="70000"/>
              <a:buFont typeface="Wingdings" pitchFamily="2" charset="2"/>
              <a:buChar char="o"/>
              <a:defRPr/>
            </a:pPr>
            <a:r>
              <a:rPr lang="en-US" sz="3200" dirty="0" smtClean="0"/>
              <a:t>All materials for this session can be found under the Enrollment tab of your training binder</a:t>
            </a:r>
          </a:p>
          <a:p>
            <a:pPr>
              <a:spcBef>
                <a:spcPct val="20000"/>
              </a:spcBef>
              <a:buClr>
                <a:schemeClr val="bg2"/>
              </a:buClr>
              <a:buSzPct val="70000"/>
              <a:buFont typeface="Wingdings" pitchFamily="2" charset="2"/>
              <a:buChar char="o"/>
              <a:defRPr/>
            </a:pPr>
            <a:r>
              <a:rPr lang="en-US" sz="3200" dirty="0" smtClean="0"/>
              <a:t>We will be referencing Appendix 1 in your protocol. </a:t>
            </a:r>
          </a:p>
          <a:p>
            <a:pPr marL="927100" lvl="1" indent="-457200">
              <a:spcBef>
                <a:spcPct val="20000"/>
              </a:spcBef>
              <a:buClr>
                <a:schemeClr val="accent1"/>
              </a:buClr>
              <a:buSzPct val="70000"/>
              <a:buFont typeface="Wingdings" pitchFamily="2" charset="2"/>
              <a:buChar char="§"/>
              <a:defRPr/>
            </a:pPr>
            <a:r>
              <a:rPr lang="en-US" sz="2800" dirty="0" smtClean="0"/>
              <a:t>An enlarged version of this can be found in the overview tab (cream color sheet)- this has been updated with LoA#1 and LoA#2. </a:t>
            </a:r>
          </a:p>
          <a:p>
            <a:pPr marL="927100" lvl="1" indent="-457200">
              <a:spcBef>
                <a:spcPct val="20000"/>
              </a:spcBef>
              <a:buClr>
                <a:schemeClr val="bg2"/>
              </a:buClr>
              <a:buSzPct val="70000"/>
              <a:buFont typeface="Wingdings" pitchFamily="2" charset="2"/>
              <a:buChar char="§"/>
              <a:defRPr/>
            </a:pPr>
            <a:endParaRPr lang="en-US" sz="3200" dirty="0" smtClean="0"/>
          </a:p>
          <a:p>
            <a:pPr lvl="1">
              <a:spcBef>
                <a:spcPct val="20000"/>
              </a:spcBef>
              <a:buClr>
                <a:schemeClr val="bg2"/>
              </a:buClr>
              <a:buSzPct val="70000"/>
              <a:defRPr/>
            </a:pPr>
            <a:endParaRPr lang="en-US" sz="3200" dirty="0" smtClean="0"/>
          </a:p>
          <a:p>
            <a:pPr lvl="1">
              <a:spcBef>
                <a:spcPct val="20000"/>
              </a:spcBef>
              <a:buClr>
                <a:schemeClr val="accent2"/>
              </a:buClr>
              <a:buSzPct val="75000"/>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457200" y="685800"/>
            <a:ext cx="8229600" cy="609600"/>
          </a:xfrm>
        </p:spPr>
        <p:txBody>
          <a:bodyPr/>
          <a:lstStyle/>
          <a:p>
            <a:r>
              <a:rPr lang="en-US" sz="3200" b="1" dirty="0" smtClean="0"/>
              <a:t>Baseline Behavior Assessment (BBA) </a:t>
            </a:r>
          </a:p>
        </p:txBody>
      </p:sp>
      <p:sp>
        <p:nvSpPr>
          <p:cNvPr id="6" name="Content Placeholder 5"/>
          <p:cNvSpPr>
            <a:spLocks noGrp="1"/>
          </p:cNvSpPr>
          <p:nvPr>
            <p:ph idx="1"/>
          </p:nvPr>
        </p:nvSpPr>
        <p:spPr>
          <a:xfrm>
            <a:off x="381000" y="1447800"/>
            <a:ext cx="8229600" cy="5410200"/>
          </a:xfrm>
        </p:spPr>
        <p:txBody>
          <a:bodyPr/>
          <a:lstStyle/>
          <a:p>
            <a:r>
              <a:rPr lang="en-US" sz="2800" dirty="0" smtClean="0"/>
              <a:t>Interviewer-administered, translated, read aloud word-for-word</a:t>
            </a:r>
          </a:p>
          <a:p>
            <a:pPr>
              <a:buNone/>
            </a:pPr>
            <a:endParaRPr lang="en-US" sz="2800" dirty="0" smtClean="0"/>
          </a:p>
          <a:p>
            <a:r>
              <a:rPr lang="en-US" sz="2800" dirty="0" smtClean="0"/>
              <a:t>Complete all items; provide clarity as needed</a:t>
            </a:r>
          </a:p>
          <a:p>
            <a:pPr>
              <a:buNone/>
            </a:pPr>
            <a:endParaRPr lang="en-US" sz="2800" dirty="0" smtClean="0"/>
          </a:p>
          <a:p>
            <a:r>
              <a:rPr lang="en-US" sz="2800" dirty="0" smtClean="0"/>
              <a:t>Page 1 collects info on primary sex partner: his HIV status, use of ARVs, circumcision status, study/ring disclosure status, clinic attendance</a:t>
            </a:r>
          </a:p>
          <a:p>
            <a:pPr lvl="1"/>
            <a:r>
              <a:rPr lang="en-US" sz="2400" dirty="0" smtClean="0"/>
              <a:t>Item 7 (partner’s ARV use)  is asked regardless of whether partner HIV status is known                                         (per item 6)</a:t>
            </a:r>
          </a:p>
        </p:txBody>
      </p:sp>
    </p:spTree>
    <p:extLst>
      <p:ext uri="{BB962C8B-B14F-4D97-AF65-F5344CB8AC3E}">
        <p14:creationId xmlns:p14="http://schemas.microsoft.com/office/powerpoint/2010/main" val="1509529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457200" y="609600"/>
            <a:ext cx="8229600" cy="609600"/>
          </a:xfrm>
        </p:spPr>
        <p:txBody>
          <a:bodyPr/>
          <a:lstStyle/>
          <a:p>
            <a:r>
              <a:rPr lang="en-US" sz="3200" b="1" dirty="0" smtClean="0"/>
              <a:t>Baseline  Behavioral Assessment – con’t</a:t>
            </a:r>
          </a:p>
        </p:txBody>
      </p:sp>
      <p:sp>
        <p:nvSpPr>
          <p:cNvPr id="5" name="Content Placeholder 4"/>
          <p:cNvSpPr>
            <a:spLocks noGrp="1"/>
          </p:cNvSpPr>
          <p:nvPr>
            <p:ph idx="1"/>
          </p:nvPr>
        </p:nvSpPr>
        <p:spPr>
          <a:xfrm>
            <a:off x="457200" y="1676400"/>
            <a:ext cx="8229600" cy="4302125"/>
          </a:xfrm>
        </p:spPr>
        <p:txBody>
          <a:bodyPr/>
          <a:lstStyle/>
          <a:p>
            <a:pPr lvl="0">
              <a:buClr>
                <a:srgbClr val="669900"/>
              </a:buClr>
              <a:buNone/>
            </a:pPr>
            <a:r>
              <a:rPr lang="en-US" sz="2400" b="1" u="sng" dirty="0" smtClean="0">
                <a:solidFill>
                  <a:srgbClr val="000000"/>
                </a:solidFill>
              </a:rPr>
              <a:t>BBA PAGE 2</a:t>
            </a:r>
          </a:p>
          <a:p>
            <a:pPr lvl="0">
              <a:buClr>
                <a:srgbClr val="669900"/>
              </a:buClr>
            </a:pPr>
            <a:r>
              <a:rPr lang="en-US" sz="2400" dirty="0" smtClean="0">
                <a:solidFill>
                  <a:srgbClr val="000000"/>
                </a:solidFill>
              </a:rPr>
              <a:t>Other sex partners, frequency of vaginal sex (past 3 months, 7 days), anal sex, condom use</a:t>
            </a:r>
          </a:p>
          <a:p>
            <a:pPr lvl="0">
              <a:buClr>
                <a:srgbClr val="669900"/>
              </a:buClr>
              <a:buNone/>
            </a:pPr>
            <a:endParaRPr lang="en-US" sz="2400" dirty="0" smtClean="0">
              <a:solidFill>
                <a:srgbClr val="000000"/>
              </a:solidFill>
            </a:endParaRPr>
          </a:p>
          <a:p>
            <a:pPr lvl="0">
              <a:buClr>
                <a:srgbClr val="669900"/>
              </a:buClr>
              <a:buNone/>
            </a:pPr>
            <a:r>
              <a:rPr lang="en-US" sz="2400" b="1" u="sng" dirty="0" smtClean="0">
                <a:solidFill>
                  <a:srgbClr val="000000"/>
                </a:solidFill>
              </a:rPr>
              <a:t>BBA PAGE 3</a:t>
            </a:r>
          </a:p>
          <a:p>
            <a:pPr lvl="0">
              <a:buClr>
                <a:srgbClr val="669900"/>
              </a:buClr>
            </a:pPr>
            <a:r>
              <a:rPr lang="en-US" sz="2400" dirty="0" smtClean="0">
                <a:solidFill>
                  <a:srgbClr val="000000"/>
                </a:solidFill>
              </a:rPr>
              <a:t>Ppt’s worries about the ring</a:t>
            </a:r>
          </a:p>
          <a:p>
            <a:pPr lvl="0">
              <a:buClr>
                <a:srgbClr val="669900"/>
              </a:buClr>
            </a:pPr>
            <a:r>
              <a:rPr lang="en-US" sz="2400" u="sng" dirty="0" smtClean="0">
                <a:solidFill>
                  <a:srgbClr val="000000"/>
                </a:solidFill>
              </a:rPr>
              <a:t>Item 17:</a:t>
            </a:r>
            <a:r>
              <a:rPr lang="en-US" sz="2400" dirty="0" smtClean="0">
                <a:solidFill>
                  <a:srgbClr val="000000"/>
                </a:solidFill>
              </a:rPr>
              <a:t> If ppt is ‘very worried’ about using a ring for at least one year, site may want to re-consider whether to enroll her or not</a:t>
            </a:r>
          </a:p>
          <a:p>
            <a:pPr lvl="0">
              <a:buClr>
                <a:srgbClr val="669900"/>
              </a:buClr>
            </a:pPr>
            <a:r>
              <a:rPr lang="en-US" sz="2400" u="sng" dirty="0" smtClean="0">
                <a:solidFill>
                  <a:srgbClr val="000000"/>
                </a:solidFill>
              </a:rPr>
              <a:t>Item 18</a:t>
            </a:r>
            <a:r>
              <a:rPr lang="en-US" sz="2400" dirty="0" smtClean="0">
                <a:solidFill>
                  <a:srgbClr val="000000"/>
                </a:solidFill>
              </a:rPr>
              <a:t>: each specific ring use worry requires a yes/no response. This item will be asked again at </a:t>
            </a:r>
          </a:p>
          <a:p>
            <a:pPr lvl="0">
              <a:buClr>
                <a:srgbClr val="669900"/>
              </a:buClr>
              <a:buNone/>
            </a:pPr>
            <a:r>
              <a:rPr lang="en-US" sz="2400" dirty="0" smtClean="0">
                <a:solidFill>
                  <a:srgbClr val="000000"/>
                </a:solidFill>
              </a:rPr>
              <a:t>	Month 3 and PUEV/early termination</a:t>
            </a:r>
            <a:endParaRPr lang="en-US" sz="2400" u="sng" dirty="0" smtClean="0">
              <a:solidFill>
                <a:srgbClr val="000000"/>
              </a:solidFill>
            </a:endParaRPr>
          </a:p>
          <a:p>
            <a:endParaRPr lang="en-US" dirty="0"/>
          </a:p>
        </p:txBody>
      </p:sp>
    </p:spTree>
    <p:extLst>
      <p:ext uri="{BB962C8B-B14F-4D97-AF65-F5344CB8AC3E}">
        <p14:creationId xmlns:p14="http://schemas.microsoft.com/office/powerpoint/2010/main" val="1037587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457200" y="609600"/>
            <a:ext cx="8229600" cy="609600"/>
          </a:xfrm>
        </p:spPr>
        <p:txBody>
          <a:bodyPr/>
          <a:lstStyle/>
          <a:p>
            <a:r>
              <a:rPr lang="en-US" sz="3200" b="1" dirty="0" smtClean="0"/>
              <a:t>Baseline Vaginal Practices (BVP-1)</a:t>
            </a:r>
          </a:p>
        </p:txBody>
      </p:sp>
      <p:sp>
        <p:nvSpPr>
          <p:cNvPr id="5" name="Content Placeholder 4"/>
          <p:cNvSpPr>
            <a:spLocks noGrp="1"/>
          </p:cNvSpPr>
          <p:nvPr>
            <p:ph idx="1"/>
          </p:nvPr>
        </p:nvSpPr>
        <p:spPr>
          <a:xfrm>
            <a:off x="457200" y="1676400"/>
            <a:ext cx="8229600" cy="4302125"/>
          </a:xfrm>
        </p:spPr>
        <p:txBody>
          <a:bodyPr/>
          <a:lstStyle/>
          <a:p>
            <a:pPr lvl="0">
              <a:buClr>
                <a:srgbClr val="669900"/>
              </a:buClr>
              <a:buFont typeface="Wingdings" pitchFamily="2" charset="2"/>
              <a:buChar char="q"/>
              <a:defRPr/>
            </a:pPr>
            <a:r>
              <a:rPr lang="en-ZA" sz="2800" dirty="0" smtClean="0">
                <a:solidFill>
                  <a:srgbClr val="000000"/>
                </a:solidFill>
              </a:rPr>
              <a:t>Interviewer-administered, one page</a:t>
            </a:r>
          </a:p>
          <a:p>
            <a:pPr lvl="0">
              <a:buClr>
                <a:srgbClr val="669900"/>
              </a:buClr>
              <a:buFont typeface="Wingdings" pitchFamily="2" charset="2"/>
              <a:buChar char="q"/>
              <a:defRPr/>
            </a:pPr>
            <a:r>
              <a:rPr lang="en-ZA" sz="2800" dirty="0" smtClean="0">
                <a:solidFill>
                  <a:srgbClr val="000000"/>
                </a:solidFill>
              </a:rPr>
              <a:t>Captures use of products that may alter vaginal/intravaginal environment</a:t>
            </a:r>
          </a:p>
          <a:p>
            <a:pPr lvl="0">
              <a:buClr>
                <a:srgbClr val="669900"/>
              </a:buClr>
              <a:buFont typeface="Wingdings" pitchFamily="2" charset="2"/>
              <a:buChar char="q"/>
              <a:defRPr/>
            </a:pPr>
            <a:r>
              <a:rPr lang="en-ZA" sz="2800" dirty="0" smtClean="0">
                <a:solidFill>
                  <a:srgbClr val="000000"/>
                </a:solidFill>
              </a:rPr>
              <a:t>Collects info on vaginal items used during menses and in general</a:t>
            </a:r>
          </a:p>
          <a:p>
            <a:pPr lvl="0">
              <a:buClr>
                <a:srgbClr val="669900"/>
              </a:buClr>
              <a:defRPr/>
            </a:pPr>
            <a:r>
              <a:rPr lang="en-ZA" sz="2800" dirty="0" smtClean="0">
                <a:solidFill>
                  <a:srgbClr val="000000"/>
                </a:solidFill>
              </a:rPr>
              <a:t>These same questions will be asked every 6 months and at </a:t>
            </a:r>
            <a:r>
              <a:rPr lang="en-ZA" sz="2800" smtClean="0">
                <a:solidFill>
                  <a:srgbClr val="000000"/>
                </a:solidFill>
              </a:rPr>
              <a:t>PUEV/early termination</a:t>
            </a:r>
            <a:endParaRPr lang="en-ZA" sz="2800" dirty="0" smtClean="0">
              <a:solidFill>
                <a:srgbClr val="000000"/>
              </a:solidFill>
            </a:endParaRPr>
          </a:p>
          <a:p>
            <a:pPr lvl="0">
              <a:buClr>
                <a:srgbClr val="669900"/>
              </a:buClr>
            </a:pPr>
            <a:endParaRPr lang="en-US" dirty="0"/>
          </a:p>
        </p:txBody>
      </p:sp>
    </p:spTree>
    <p:extLst>
      <p:ext uri="{BB962C8B-B14F-4D97-AF65-F5344CB8AC3E}">
        <p14:creationId xmlns:p14="http://schemas.microsoft.com/office/powerpoint/2010/main" val="1084055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457200"/>
            <a:ext cx="8153400" cy="762000"/>
          </a:xfrm>
        </p:spPr>
        <p:txBody>
          <a:bodyPr/>
          <a:lstStyle/>
          <a:p>
            <a:r>
              <a:rPr lang="en-US" sz="3400" b="1" dirty="0" smtClean="0">
                <a:ea typeface="ＭＳ Ｐゴシック" pitchFamily="34" charset="-128"/>
              </a:rPr>
              <a:t>Enrollment Visit LDMS Tracking Sheet</a:t>
            </a:r>
          </a:p>
        </p:txBody>
      </p:sp>
      <p:sp>
        <p:nvSpPr>
          <p:cNvPr id="4" name="TextBox 3"/>
          <p:cNvSpPr txBox="1"/>
          <p:nvPr/>
        </p:nvSpPr>
        <p:spPr>
          <a:xfrm>
            <a:off x="304800" y="1828800"/>
            <a:ext cx="2895600" cy="4832092"/>
          </a:xfrm>
          <a:prstGeom prst="rect">
            <a:avLst/>
          </a:prstGeom>
          <a:noFill/>
        </p:spPr>
        <p:txBody>
          <a:bodyPr wrap="square" rtlCol="0">
            <a:spAutoFit/>
          </a:bodyPr>
          <a:lstStyle/>
          <a:p>
            <a:r>
              <a:rPr lang="en-US" sz="2800" dirty="0" smtClean="0"/>
              <a:t>Optional form</a:t>
            </a:r>
          </a:p>
          <a:p>
            <a:endParaRPr lang="en-US" sz="2800" dirty="0" smtClean="0"/>
          </a:p>
          <a:p>
            <a:r>
              <a:rPr lang="en-US" sz="2800" dirty="0" smtClean="0"/>
              <a:t>Collection of specimens captured on ENR CRF (items 10, 11)</a:t>
            </a:r>
          </a:p>
          <a:p>
            <a:endParaRPr lang="en-US" sz="2800" dirty="0" smtClean="0"/>
          </a:p>
          <a:p>
            <a:r>
              <a:rPr lang="en-US" sz="2800" dirty="0" smtClean="0"/>
              <a:t>Visit Code has been pre-printed</a:t>
            </a:r>
          </a:p>
          <a:p>
            <a:r>
              <a:rPr lang="en-US" sz="2800" dirty="0" smtClean="0"/>
              <a:t>= 98.0 </a:t>
            </a:r>
            <a:endParaRPr lang="en-US" sz="2800" dirty="0"/>
          </a:p>
        </p:txBody>
      </p:sp>
      <p:pic>
        <p:nvPicPr>
          <p:cNvPr id="5" name="Picture 4" descr="ENF LDMS.jpg"/>
          <p:cNvPicPr>
            <a:picLocks noChangeAspect="1"/>
          </p:cNvPicPr>
          <p:nvPr/>
        </p:nvPicPr>
        <p:blipFill>
          <a:blip r:embed="rId3" cstate="print"/>
          <a:srcRect t="2565" b="29927"/>
          <a:stretch>
            <a:fillRect/>
          </a:stretch>
        </p:blipFill>
        <p:spPr>
          <a:xfrm>
            <a:off x="3200400" y="1219200"/>
            <a:ext cx="5747165" cy="5486400"/>
          </a:xfrm>
          <a:prstGeom prst="rect">
            <a:avLst/>
          </a:prstGeom>
        </p:spPr>
      </p:pic>
    </p:spTree>
    <p:extLst>
      <p:ext uri="{BB962C8B-B14F-4D97-AF65-F5344CB8AC3E}">
        <p14:creationId xmlns:p14="http://schemas.microsoft.com/office/powerpoint/2010/main" val="1788584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382000" cy="4953000"/>
          </a:xfrm>
        </p:spPr>
        <p:txBody>
          <a:bodyPr/>
          <a:lstStyle/>
          <a:p>
            <a:pPr>
              <a:buFont typeface="Wingdings" pitchFamily="2" charset="2"/>
              <a:buChar char="q"/>
              <a:defRPr/>
            </a:pPr>
            <a:r>
              <a:rPr lang="en-ZA" sz="2800" dirty="0" smtClean="0"/>
              <a:t>During visit:</a:t>
            </a:r>
          </a:p>
          <a:p>
            <a:pPr lvl="1">
              <a:buFont typeface="Wingdings" pitchFamily="2" charset="2"/>
              <a:buChar char="q"/>
              <a:defRPr/>
            </a:pPr>
            <a:r>
              <a:rPr lang="en-ZA" sz="2400" dirty="0" smtClean="0"/>
              <a:t>Review the 3 interviewer-administered CRFs to ensure completeness and skip patterns followed</a:t>
            </a:r>
          </a:p>
          <a:p>
            <a:pPr lvl="1">
              <a:buFont typeface="Wingdings" pitchFamily="2" charset="2"/>
              <a:buChar char="q"/>
              <a:defRPr/>
            </a:pPr>
            <a:r>
              <a:rPr lang="en-ZA" sz="2400" dirty="0" smtClean="0"/>
              <a:t>Make sure eligibility is confirmed per SOP prior to randomization</a:t>
            </a:r>
          </a:p>
          <a:p>
            <a:pPr lvl="1">
              <a:buFont typeface="Wingdings" pitchFamily="2" charset="2"/>
              <a:buChar char="q"/>
              <a:defRPr/>
            </a:pPr>
            <a:r>
              <a:rPr lang="en-ZA" sz="2400" dirty="0" smtClean="0"/>
              <a:t>Review visit checklist to make sure all required procedures completed, including plasma archive collection</a:t>
            </a:r>
          </a:p>
          <a:p>
            <a:pPr>
              <a:buFont typeface="Wingdings" pitchFamily="2" charset="2"/>
              <a:buChar char="q"/>
              <a:defRPr/>
            </a:pPr>
            <a:r>
              <a:rPr lang="en-ZA" sz="2800" dirty="0" smtClean="0"/>
              <a:t>If Randomized/Enrolled</a:t>
            </a:r>
            <a:endParaRPr lang="en-ZA" sz="2400" dirty="0" smtClean="0"/>
          </a:p>
          <a:p>
            <a:pPr lvl="1">
              <a:buFont typeface="Wingdings" pitchFamily="2" charset="2"/>
              <a:buChar char="q"/>
              <a:defRPr/>
            </a:pPr>
            <a:r>
              <a:rPr lang="en-ZA" sz="2400" dirty="0" smtClean="0"/>
              <a:t>Fax all appropriate SV and EV forms to SCHARP</a:t>
            </a:r>
          </a:p>
          <a:p>
            <a:pPr lvl="1">
              <a:buFont typeface="Wingdings" pitchFamily="2" charset="2"/>
              <a:buChar char="q"/>
              <a:defRPr/>
            </a:pPr>
            <a:r>
              <a:rPr lang="en-ZA" sz="2400" dirty="0" smtClean="0"/>
              <a:t>Fax appropriate lab results/pelvic exam CRFs I                     n cases where repeat results are available</a:t>
            </a:r>
            <a:r>
              <a:rPr lang="en-ZA" dirty="0" smtClean="0"/>
              <a:t> </a:t>
            </a:r>
          </a:p>
          <a:p>
            <a:pPr>
              <a:defRPr/>
            </a:pPr>
            <a:endParaRPr lang="en-ZA" dirty="0"/>
          </a:p>
        </p:txBody>
      </p:sp>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457200" y="304800"/>
            <a:ext cx="8229600" cy="990600"/>
          </a:xfrm>
        </p:spPr>
        <p:txBody>
          <a:bodyPr/>
          <a:lstStyle/>
          <a:p>
            <a:r>
              <a:rPr lang="en-US" sz="3200" b="1" dirty="0" smtClean="0"/>
              <a:t>Enrollment Visit QA/QC</a:t>
            </a:r>
          </a:p>
        </p:txBody>
      </p:sp>
    </p:spTree>
    <p:extLst>
      <p:ext uri="{BB962C8B-B14F-4D97-AF65-F5344CB8AC3E}">
        <p14:creationId xmlns:p14="http://schemas.microsoft.com/office/powerpoint/2010/main" val="3429532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pPr algn="ctr"/>
            <a:r>
              <a:rPr lang="en-US" sz="3600" dirty="0" smtClean="0"/>
              <a:t>Resolving QCs on Interviewer Administered CRFs </a:t>
            </a:r>
            <a:endParaRPr lang="en-US" sz="3600" dirty="0"/>
          </a:p>
        </p:txBody>
      </p:sp>
      <p:pic>
        <p:nvPicPr>
          <p:cNvPr id="1026" name="Picture 2"/>
          <p:cNvPicPr>
            <a:picLocks noChangeAspect="1" noChangeArrowheads="1"/>
          </p:cNvPicPr>
          <p:nvPr/>
        </p:nvPicPr>
        <p:blipFill>
          <a:blip r:embed="rId2" cstate="print"/>
          <a:srcRect/>
          <a:stretch>
            <a:fillRect/>
          </a:stretch>
        </p:blipFill>
        <p:spPr bwMode="auto">
          <a:xfrm>
            <a:off x="0" y="1557331"/>
            <a:ext cx="5105400" cy="5224469"/>
          </a:xfrm>
          <a:prstGeom prst="rect">
            <a:avLst/>
          </a:prstGeom>
          <a:noFill/>
          <a:ln w="9525">
            <a:solidFill>
              <a:schemeClr val="tx1"/>
            </a:solidFill>
            <a:miter lim="800000"/>
            <a:headEnd/>
            <a:tailEnd/>
          </a:ln>
          <a:effectLst/>
        </p:spPr>
      </p:pic>
      <p:sp>
        <p:nvSpPr>
          <p:cNvPr id="5" name="Oval 4"/>
          <p:cNvSpPr/>
          <p:nvPr/>
        </p:nvSpPr>
        <p:spPr bwMode="auto">
          <a:xfrm>
            <a:off x="3352800" y="4953000"/>
            <a:ext cx="1828800" cy="457200"/>
          </a:xfrm>
          <a:prstGeom prst="ellipse">
            <a:avLst/>
          </a:prstGeom>
          <a:no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5410200" y="1676400"/>
            <a:ext cx="3276600" cy="1200329"/>
          </a:xfrm>
          <a:prstGeom prst="rect">
            <a:avLst/>
          </a:prstGeom>
          <a:noFill/>
        </p:spPr>
        <p:txBody>
          <a:bodyPr wrap="square" rtlCol="0">
            <a:spAutoFit/>
          </a:bodyPr>
          <a:lstStyle/>
          <a:p>
            <a:pPr algn="ctr"/>
            <a:r>
              <a:rPr lang="en-US" sz="2400" u="sng" dirty="0" smtClean="0">
                <a:latin typeface="Calibri" pitchFamily="34" charset="0"/>
                <a:cs typeface="Calibri" pitchFamily="34" charset="0"/>
              </a:rPr>
              <a:t>If item is marked and it </a:t>
            </a:r>
            <a:r>
              <a:rPr lang="en-US" sz="2400" b="1" u="sng" dirty="0" smtClean="0">
                <a:latin typeface="Calibri" pitchFamily="34" charset="0"/>
                <a:cs typeface="Calibri" pitchFamily="34" charset="0"/>
              </a:rPr>
              <a:t>should not </a:t>
            </a:r>
            <a:r>
              <a:rPr lang="en-US" sz="2400" u="sng" dirty="0" smtClean="0">
                <a:latin typeface="Calibri" pitchFamily="34" charset="0"/>
                <a:cs typeface="Calibri" pitchFamily="34" charset="0"/>
              </a:rPr>
              <a:t>have been completed:</a:t>
            </a:r>
            <a:endParaRPr lang="en-US" sz="2400" u="sng" dirty="0">
              <a:latin typeface="Calibri" pitchFamily="34" charset="0"/>
              <a:cs typeface="Calibri" pitchFamily="34" charset="0"/>
            </a:endParaRPr>
          </a:p>
        </p:txBody>
      </p:sp>
      <p:sp>
        <p:nvSpPr>
          <p:cNvPr id="7" name="TextBox 6"/>
          <p:cNvSpPr txBox="1"/>
          <p:nvPr/>
        </p:nvSpPr>
        <p:spPr>
          <a:xfrm>
            <a:off x="5334000" y="3810000"/>
            <a:ext cx="3276600" cy="2677656"/>
          </a:xfrm>
          <a:prstGeom prst="rect">
            <a:avLst/>
          </a:prstGeom>
          <a:noFill/>
        </p:spPr>
        <p:txBody>
          <a:bodyPr wrap="square" rtlCol="0">
            <a:spAutoFit/>
          </a:bodyPr>
          <a:lstStyle/>
          <a:p>
            <a:pPr algn="ctr"/>
            <a:r>
              <a:rPr lang="en-US" sz="2400" dirty="0" smtClean="0"/>
              <a:t>Line through the marked box, initial date and refax</a:t>
            </a:r>
          </a:p>
          <a:p>
            <a:endParaRPr lang="en-US" sz="2400" dirty="0" smtClean="0"/>
          </a:p>
          <a:p>
            <a:r>
              <a:rPr lang="en-US" sz="2400" dirty="0" smtClean="0"/>
              <a:t>[In this example, can use brackets for 8a through 8c]</a:t>
            </a:r>
            <a:endParaRPr lang="en-US" sz="2400" dirty="0"/>
          </a:p>
        </p:txBody>
      </p:sp>
      <p:sp>
        <p:nvSpPr>
          <p:cNvPr id="8" name="Down Arrow 7"/>
          <p:cNvSpPr/>
          <p:nvPr/>
        </p:nvSpPr>
        <p:spPr bwMode="auto">
          <a:xfrm>
            <a:off x="6629400" y="2971800"/>
            <a:ext cx="685800" cy="6858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0" y="1524000"/>
            <a:ext cx="5257800" cy="5333999"/>
          </a:xfrm>
          <a:prstGeom prst="rect">
            <a:avLst/>
          </a:prstGeom>
          <a:noFill/>
          <a:ln w="9525">
            <a:noFill/>
            <a:miter lim="800000"/>
            <a:headEnd/>
            <a:tailEnd/>
          </a:ln>
          <a:effectLst/>
        </p:spPr>
      </p:pic>
    </p:spTree>
    <p:extLst>
      <p:ext uri="{BB962C8B-B14F-4D97-AF65-F5344CB8AC3E}">
        <p14:creationId xmlns:p14="http://schemas.microsoft.com/office/powerpoint/2010/main" val="157226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pPr algn="ctr"/>
            <a:r>
              <a:rPr lang="en-US" sz="3600" dirty="0" smtClean="0"/>
              <a:t>Resolving QCs on Interviewer Administered CRFs </a:t>
            </a:r>
            <a:endParaRPr lang="en-US" sz="3600" dirty="0"/>
          </a:p>
        </p:txBody>
      </p:sp>
      <p:sp>
        <p:nvSpPr>
          <p:cNvPr id="6" name="TextBox 5"/>
          <p:cNvSpPr txBox="1"/>
          <p:nvPr/>
        </p:nvSpPr>
        <p:spPr>
          <a:xfrm>
            <a:off x="5410200" y="1676400"/>
            <a:ext cx="3276600" cy="1200329"/>
          </a:xfrm>
          <a:prstGeom prst="rect">
            <a:avLst/>
          </a:prstGeom>
          <a:noFill/>
        </p:spPr>
        <p:txBody>
          <a:bodyPr wrap="square" rtlCol="0">
            <a:spAutoFit/>
          </a:bodyPr>
          <a:lstStyle/>
          <a:p>
            <a:pPr algn="ctr"/>
            <a:r>
              <a:rPr lang="en-US" sz="2400" u="sng" dirty="0" smtClean="0">
                <a:latin typeface="Calibri" pitchFamily="34" charset="0"/>
                <a:cs typeface="Calibri" pitchFamily="34" charset="0"/>
              </a:rPr>
              <a:t>If item is </a:t>
            </a:r>
            <a:r>
              <a:rPr lang="en-US" sz="2400" b="1" u="sng" dirty="0" smtClean="0">
                <a:latin typeface="Calibri" pitchFamily="34" charset="0"/>
                <a:cs typeface="Calibri" pitchFamily="34" charset="0"/>
              </a:rPr>
              <a:t>not</a:t>
            </a:r>
            <a:r>
              <a:rPr lang="en-US" sz="2400" u="sng" dirty="0" smtClean="0">
                <a:latin typeface="Calibri" pitchFamily="34" charset="0"/>
                <a:cs typeface="Calibri" pitchFamily="34" charset="0"/>
              </a:rPr>
              <a:t> marked and it should have been completed:</a:t>
            </a:r>
            <a:endParaRPr lang="en-US" sz="2400" u="sng" dirty="0">
              <a:latin typeface="Calibri" pitchFamily="34" charset="0"/>
              <a:cs typeface="Calibri" pitchFamily="34" charset="0"/>
            </a:endParaRPr>
          </a:p>
        </p:txBody>
      </p:sp>
      <p:sp>
        <p:nvSpPr>
          <p:cNvPr id="7" name="TextBox 6"/>
          <p:cNvSpPr txBox="1"/>
          <p:nvPr/>
        </p:nvSpPr>
        <p:spPr>
          <a:xfrm>
            <a:off x="5334000" y="3810000"/>
            <a:ext cx="3276600" cy="2677656"/>
          </a:xfrm>
          <a:prstGeom prst="rect">
            <a:avLst/>
          </a:prstGeom>
          <a:noFill/>
        </p:spPr>
        <p:txBody>
          <a:bodyPr wrap="square" rtlCol="0">
            <a:spAutoFit/>
          </a:bodyPr>
          <a:lstStyle/>
          <a:p>
            <a:pPr algn="ctr"/>
            <a:r>
              <a:rPr lang="en-US" sz="2400" dirty="0" smtClean="0"/>
              <a:t>Line through the item boxes, initial date and refax</a:t>
            </a:r>
          </a:p>
          <a:p>
            <a:endParaRPr lang="en-US" sz="2400" dirty="0" smtClean="0"/>
          </a:p>
          <a:p>
            <a:pPr algn="ctr"/>
            <a:r>
              <a:rPr lang="en-US" sz="2400" dirty="0" smtClean="0"/>
              <a:t>Use white space next to item to explain ‘item was missed in error’</a:t>
            </a:r>
            <a:endParaRPr lang="en-US" sz="2400" dirty="0"/>
          </a:p>
        </p:txBody>
      </p:sp>
      <p:sp>
        <p:nvSpPr>
          <p:cNvPr id="8" name="Down Arrow 7"/>
          <p:cNvSpPr/>
          <p:nvPr/>
        </p:nvSpPr>
        <p:spPr bwMode="auto">
          <a:xfrm>
            <a:off x="6629400" y="2971800"/>
            <a:ext cx="685800" cy="6858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61948" y="1600199"/>
            <a:ext cx="4814852" cy="5181601"/>
          </a:xfrm>
          <a:prstGeom prst="rect">
            <a:avLst/>
          </a:prstGeom>
          <a:noFill/>
          <a:ln w="9525">
            <a:solidFill>
              <a:schemeClr val="tx1"/>
            </a:solidFill>
            <a:miter lim="800000"/>
            <a:headEnd/>
            <a:tailEnd/>
          </a:ln>
          <a:effectLst/>
        </p:spPr>
      </p:pic>
      <p:sp>
        <p:nvSpPr>
          <p:cNvPr id="5" name="Oval 4"/>
          <p:cNvSpPr/>
          <p:nvPr/>
        </p:nvSpPr>
        <p:spPr bwMode="auto">
          <a:xfrm>
            <a:off x="3429000" y="4572000"/>
            <a:ext cx="1371600" cy="457200"/>
          </a:xfrm>
          <a:prstGeom prst="ellipse">
            <a:avLst/>
          </a:prstGeom>
          <a:no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2051" name="Picture 3"/>
          <p:cNvPicPr>
            <a:picLocks noChangeAspect="1" noChangeArrowheads="1"/>
          </p:cNvPicPr>
          <p:nvPr/>
        </p:nvPicPr>
        <p:blipFill>
          <a:blip r:embed="rId4" cstate="print"/>
          <a:srcRect/>
          <a:stretch>
            <a:fillRect/>
          </a:stretch>
        </p:blipFill>
        <p:spPr bwMode="auto">
          <a:xfrm>
            <a:off x="-1" y="1524000"/>
            <a:ext cx="4910253" cy="5257799"/>
          </a:xfrm>
          <a:prstGeom prst="rect">
            <a:avLst/>
          </a:prstGeom>
          <a:noFill/>
          <a:ln w="9525">
            <a:noFill/>
            <a:miter lim="800000"/>
            <a:headEnd/>
            <a:tailEnd/>
          </a:ln>
          <a:effectLst/>
        </p:spPr>
      </p:pic>
    </p:spTree>
    <p:extLst>
      <p:ext uri="{BB962C8B-B14F-4D97-AF65-F5344CB8AC3E}">
        <p14:creationId xmlns:p14="http://schemas.microsoft.com/office/powerpoint/2010/main" val="243994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linds(horizontal)">
                                      <p:cBhvr>
                                        <p:cTn id="1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38200" y="2133600"/>
            <a:ext cx="7696200" cy="2057400"/>
          </a:xfrm>
        </p:spPr>
        <p:txBody>
          <a:bodyPr/>
          <a:lstStyle/>
          <a:p>
            <a:pPr algn="ctr" eaLnBrk="1" hangingPunct="1"/>
            <a:r>
              <a:rPr lang="en-US" sz="6000" b="1" dirty="0" smtClean="0"/>
              <a:t/>
            </a:r>
            <a:br>
              <a:rPr lang="en-US" sz="6000" b="1" dirty="0" smtClean="0"/>
            </a:br>
            <a:r>
              <a:rPr lang="en-US" sz="4400" b="1" dirty="0" smtClean="0"/>
              <a:t>Screening/Enrollment/ Eligibility Scenarios</a:t>
            </a:r>
            <a:br>
              <a:rPr lang="en-US" sz="4400" b="1" dirty="0" smtClean="0"/>
            </a:br>
            <a:endParaRPr lang="en-US" sz="4400" b="1" dirty="0" smtClean="0"/>
          </a:p>
        </p:txBody>
      </p:sp>
      <p:pic>
        <p:nvPicPr>
          <p:cNvPr id="15363"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086600" y="5181600"/>
            <a:ext cx="1676400" cy="927100"/>
          </a:xfrm>
          <a:prstGeom prst="rect">
            <a:avLst/>
          </a:prstGeom>
          <a:noFill/>
          <a:ln w="9525">
            <a:noFill/>
            <a:miter lim="800000"/>
            <a:headEnd/>
            <a:tailEnd/>
          </a:ln>
        </p:spPr>
      </p:pic>
    </p:spTree>
    <p:extLst>
      <p:ext uri="{BB962C8B-B14F-4D97-AF65-F5344CB8AC3E}">
        <p14:creationId xmlns:p14="http://schemas.microsoft.com/office/powerpoint/2010/main" val="21957423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530725"/>
          </a:xfrm>
        </p:spPr>
        <p:txBody>
          <a:bodyPr/>
          <a:lstStyle/>
          <a:p>
            <a:pPr>
              <a:buFont typeface="Wingdings" pitchFamily="2" charset="2"/>
              <a:buChar char="q"/>
              <a:defRPr/>
            </a:pPr>
            <a:r>
              <a:rPr lang="en-ZA" dirty="0" smtClean="0"/>
              <a:t>Will get into groups for small group discussion</a:t>
            </a:r>
          </a:p>
          <a:p>
            <a:pPr>
              <a:buFont typeface="Wingdings" pitchFamily="2" charset="2"/>
              <a:buChar char="q"/>
              <a:defRPr/>
            </a:pPr>
            <a:r>
              <a:rPr lang="en-ZA" dirty="0" smtClean="0"/>
              <a:t>Handout of all scenarios - please talk through all of the scenarios and questions included for each scenario</a:t>
            </a:r>
          </a:p>
          <a:p>
            <a:pPr>
              <a:buFont typeface="Wingdings" pitchFamily="2" charset="2"/>
              <a:buChar char="q"/>
              <a:defRPr/>
            </a:pPr>
            <a:r>
              <a:rPr lang="en-ZA" dirty="0" smtClean="0"/>
              <a:t>Review answers as you go with group leader/Training Team Rep</a:t>
            </a:r>
          </a:p>
          <a:p>
            <a:pPr>
              <a:buFont typeface="Wingdings" pitchFamily="2" charset="2"/>
              <a:buChar char="q"/>
              <a:defRPr/>
            </a:pPr>
            <a:r>
              <a:rPr lang="en-ZA" dirty="0" smtClean="0"/>
              <a:t>Will discuss questions as a group at end</a:t>
            </a:r>
          </a:p>
          <a:p>
            <a:pPr>
              <a:defRPr/>
            </a:pPr>
            <a:endParaRPr lang="en-ZA" dirty="0"/>
          </a:p>
        </p:txBody>
      </p:sp>
      <p:pic>
        <p:nvPicPr>
          <p:cNvPr id="2662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6628" name="Title 1"/>
          <p:cNvSpPr>
            <a:spLocks noGrp="1"/>
          </p:cNvSpPr>
          <p:nvPr>
            <p:ph type="title"/>
          </p:nvPr>
        </p:nvSpPr>
        <p:spPr>
          <a:xfrm>
            <a:off x="457200" y="304800"/>
            <a:ext cx="8229600" cy="1143000"/>
          </a:xfrm>
        </p:spPr>
        <p:txBody>
          <a:bodyPr/>
          <a:lstStyle/>
          <a:p>
            <a:r>
              <a:rPr lang="en-US" sz="3200" b="1" dirty="0" smtClean="0"/>
              <a:t>Scenario Instructions</a:t>
            </a:r>
          </a:p>
        </p:txBody>
      </p:sp>
    </p:spTree>
    <p:extLst>
      <p:ext uri="{BB962C8B-B14F-4D97-AF65-F5344CB8AC3E}">
        <p14:creationId xmlns:p14="http://schemas.microsoft.com/office/powerpoint/2010/main" val="2534513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29699"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9700" name="Title 1"/>
          <p:cNvSpPr>
            <a:spLocks noGrp="1"/>
          </p:cNvSpPr>
          <p:nvPr>
            <p:ph type="title"/>
          </p:nvPr>
        </p:nvSpPr>
        <p:spPr>
          <a:xfrm>
            <a:off x="457200" y="304800"/>
            <a:ext cx="8229600" cy="1143000"/>
          </a:xfrm>
        </p:spPr>
        <p:txBody>
          <a:bodyPr/>
          <a:lstStyle/>
          <a:p>
            <a:r>
              <a:rPr lang="en-US" sz="3600" b="1" dirty="0" smtClean="0"/>
              <a:t>References</a:t>
            </a:r>
          </a:p>
        </p:txBody>
      </p:sp>
      <p:sp>
        <p:nvSpPr>
          <p:cNvPr id="20485" name="Content Placeholder 2"/>
          <p:cNvSpPr txBox="1">
            <a:spLocks/>
          </p:cNvSpPr>
          <p:nvPr/>
        </p:nvSpPr>
        <p:spPr bwMode="auto">
          <a:xfrm>
            <a:off x="433388"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Arial" charset="0"/>
              </a:defRPr>
            </a:lvl1pPr>
            <a:lvl2pPr marL="469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bg2"/>
              </a:buClr>
              <a:buSzPct val="70000"/>
              <a:buFont typeface="Wingdings" pitchFamily="2" charset="2"/>
              <a:buChar char="o"/>
              <a:defRPr/>
            </a:pPr>
            <a:r>
              <a:rPr lang="en-US" sz="3200" dirty="0" smtClean="0"/>
              <a:t>Protocol Section 7.3 (Enrollment)</a:t>
            </a:r>
          </a:p>
          <a:p>
            <a:pPr>
              <a:spcBef>
                <a:spcPct val="20000"/>
              </a:spcBef>
              <a:buClr>
                <a:schemeClr val="bg2"/>
              </a:buClr>
              <a:buSzPct val="70000"/>
              <a:buFont typeface="Wingdings" pitchFamily="2" charset="2"/>
              <a:buChar char="o"/>
              <a:defRPr/>
            </a:pPr>
            <a:r>
              <a:rPr lang="en-US" sz="3200" dirty="0" smtClean="0"/>
              <a:t>Protocol Appendix 1</a:t>
            </a:r>
          </a:p>
          <a:p>
            <a:pPr>
              <a:spcBef>
                <a:spcPct val="20000"/>
              </a:spcBef>
              <a:buClr>
                <a:schemeClr val="bg2"/>
              </a:buClr>
              <a:buSzPct val="70000"/>
              <a:buFont typeface="Wingdings" pitchFamily="2" charset="2"/>
              <a:buChar char="o"/>
              <a:defRPr/>
            </a:pPr>
            <a:r>
              <a:rPr lang="en-US" sz="3200" dirty="0" smtClean="0"/>
              <a:t>SSP:</a:t>
            </a:r>
          </a:p>
          <a:p>
            <a:pPr marL="927100" lvl="1" indent="-457200">
              <a:spcBef>
                <a:spcPct val="20000"/>
              </a:spcBef>
              <a:buClr>
                <a:schemeClr val="bg2"/>
              </a:buClr>
              <a:buSzPct val="70000"/>
              <a:buFont typeface="Wingdings" pitchFamily="2" charset="2"/>
              <a:buChar char="§"/>
              <a:defRPr/>
            </a:pPr>
            <a:r>
              <a:rPr lang="en-US" sz="2800" dirty="0"/>
              <a:t>Section </a:t>
            </a:r>
            <a:r>
              <a:rPr lang="en-US" sz="2800" dirty="0" smtClean="0"/>
              <a:t>4.4 (Enrollment Procedures)</a:t>
            </a:r>
            <a:endParaRPr lang="en-US" sz="2800" dirty="0"/>
          </a:p>
          <a:p>
            <a:pPr marL="927100" lvl="1" indent="-457200">
              <a:spcBef>
                <a:spcPct val="20000"/>
              </a:spcBef>
              <a:buClr>
                <a:schemeClr val="bg2"/>
              </a:buClr>
              <a:buSzPct val="70000"/>
              <a:buFont typeface="Wingdings" pitchFamily="2" charset="2"/>
              <a:buChar char="§"/>
              <a:defRPr/>
            </a:pPr>
            <a:r>
              <a:rPr lang="en-US" sz="2800" dirty="0"/>
              <a:t>Section 10.1 (Baseline Medical Conditions</a:t>
            </a:r>
            <a:r>
              <a:rPr lang="en-US" sz="2800" dirty="0" smtClean="0"/>
              <a:t>)</a:t>
            </a:r>
          </a:p>
          <a:p>
            <a:pPr marL="927100" lvl="1" indent="-457200">
              <a:spcBef>
                <a:spcPct val="20000"/>
              </a:spcBef>
              <a:buClr>
                <a:schemeClr val="bg2"/>
              </a:buClr>
              <a:buSzPct val="70000"/>
              <a:buFont typeface="Wingdings" pitchFamily="2" charset="2"/>
              <a:buChar char="§"/>
              <a:defRPr/>
            </a:pPr>
            <a:r>
              <a:rPr lang="en-US" sz="2800" dirty="0" smtClean="0"/>
              <a:t>Section 14 (Data Collection)</a:t>
            </a:r>
            <a:endParaRPr lang="en-US" sz="2800" dirty="0"/>
          </a:p>
          <a:p>
            <a:pPr marL="927100" lvl="1" indent="-457200">
              <a:spcBef>
                <a:spcPct val="20000"/>
              </a:spcBef>
              <a:buClr>
                <a:schemeClr val="bg2"/>
              </a:buClr>
              <a:buSzPct val="70000"/>
              <a:buFont typeface="Wingdings" pitchFamily="2" charset="2"/>
              <a:buChar char="§"/>
              <a:defRPr/>
            </a:pPr>
            <a:endParaRPr lang="en-US" sz="3200" dirty="0" smtClean="0"/>
          </a:p>
          <a:p>
            <a:pPr lvl="1">
              <a:spcBef>
                <a:spcPct val="20000"/>
              </a:spcBef>
              <a:buClr>
                <a:schemeClr val="bg2"/>
              </a:buClr>
              <a:buSzPct val="70000"/>
              <a:defRPr/>
            </a:pPr>
            <a:endParaRPr lang="en-US" sz="3200" dirty="0" smtClean="0"/>
          </a:p>
          <a:p>
            <a:pPr lvl="1">
              <a:spcBef>
                <a:spcPct val="20000"/>
              </a:spcBef>
              <a:buClr>
                <a:schemeClr val="accent2"/>
              </a:buClr>
              <a:buSzPct val="75000"/>
              <a:buFont typeface="Wingdings" pitchFamily="2" charset="2"/>
              <a:buNone/>
              <a:defRPr/>
            </a:pPr>
            <a:endParaRPr lang="en-US" sz="2800" dirty="0" smtClean="0"/>
          </a:p>
        </p:txBody>
      </p:sp>
    </p:spTree>
    <p:extLst>
      <p:ext uri="{BB962C8B-B14F-4D97-AF65-F5344CB8AC3E}">
        <p14:creationId xmlns:p14="http://schemas.microsoft.com/office/powerpoint/2010/main" val="175123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1925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sp>
        <p:nvSpPr>
          <p:cNvPr id="17411" name="Title 1"/>
          <p:cNvSpPr>
            <a:spLocks noGrp="1"/>
          </p:cNvSpPr>
          <p:nvPr>
            <p:ph type="title" idx="4294967295"/>
          </p:nvPr>
        </p:nvSpPr>
        <p:spPr>
          <a:xfrm>
            <a:off x="495300" y="400050"/>
            <a:ext cx="8229600" cy="1143000"/>
          </a:xfrm>
        </p:spPr>
        <p:txBody>
          <a:bodyPr/>
          <a:lstStyle/>
          <a:p>
            <a:r>
              <a:rPr lang="en-US" sz="3500" b="1" dirty="0" smtClean="0"/>
              <a:t>Confirming eligibility and establishing baseline</a:t>
            </a:r>
          </a:p>
        </p:txBody>
      </p:sp>
      <p:sp>
        <p:nvSpPr>
          <p:cNvPr id="17412" name="Rectangle 5"/>
          <p:cNvSpPr>
            <a:spLocks noChangeArrowheads="1"/>
          </p:cNvSpPr>
          <p:nvPr/>
        </p:nvSpPr>
        <p:spPr bwMode="auto">
          <a:xfrm>
            <a:off x="533400" y="1543050"/>
            <a:ext cx="8382000" cy="461963"/>
          </a:xfrm>
          <a:prstGeom prst="rect">
            <a:avLst/>
          </a:prstGeom>
          <a:noFill/>
          <a:ln w="9525">
            <a:noFill/>
            <a:miter lim="800000"/>
            <a:headEnd/>
            <a:tailEnd/>
          </a:ln>
        </p:spPr>
        <p:txBody>
          <a:bodyPr>
            <a:spAutoFit/>
          </a:bodyPr>
          <a:lstStyle/>
          <a:p>
            <a:r>
              <a:rPr lang="en-US" sz="2400" dirty="0"/>
              <a:t>Admin and Behavioral procedures, per protocol Appendix 1: </a:t>
            </a:r>
          </a:p>
        </p:txBody>
      </p:sp>
      <p:pic>
        <p:nvPicPr>
          <p:cNvPr id="17413" name="Picture 6"/>
          <p:cNvPicPr>
            <a:picLocks noChangeAspect="1" noChangeArrowheads="1"/>
          </p:cNvPicPr>
          <p:nvPr/>
        </p:nvPicPr>
        <p:blipFill>
          <a:blip r:embed="rId3" cstate="print"/>
          <a:srcRect/>
          <a:stretch>
            <a:fillRect/>
          </a:stretch>
        </p:blipFill>
        <p:spPr bwMode="auto">
          <a:xfrm>
            <a:off x="533400" y="1976438"/>
            <a:ext cx="5516563" cy="4729162"/>
          </a:xfrm>
          <a:prstGeom prst="rect">
            <a:avLst/>
          </a:prstGeom>
          <a:noFill/>
          <a:ln w="9525">
            <a:noFill/>
            <a:miter lim="800000"/>
            <a:headEnd/>
            <a:tailEnd/>
          </a:ln>
          <a:effectLst/>
        </p:spPr>
      </p:pic>
      <p:sp>
        <p:nvSpPr>
          <p:cNvPr id="8" name="Rectangular Callout 7"/>
          <p:cNvSpPr/>
          <p:nvPr/>
        </p:nvSpPr>
        <p:spPr>
          <a:xfrm>
            <a:off x="6248400" y="2097603"/>
            <a:ext cx="2667000" cy="2514600"/>
          </a:xfrm>
          <a:prstGeom prst="wedgeRectCallout">
            <a:avLst>
              <a:gd name="adj1" fmla="val -69718"/>
              <a:gd name="adj2" fmla="val -29949"/>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dirty="0">
                <a:solidFill>
                  <a:srgbClr val="000000"/>
                </a:solidFill>
                <a:ea typeface="Times New Roman"/>
              </a:rPr>
              <a:t>Enrollment and off-site IC conducted. Specimen storage is recommended but M1 is allowable. ** This is </a:t>
            </a:r>
            <a:r>
              <a:rPr lang="en-US" i="1" dirty="0">
                <a:solidFill>
                  <a:srgbClr val="000000"/>
                </a:solidFill>
                <a:ea typeface="Times New Roman"/>
              </a:rPr>
              <a:t>not</a:t>
            </a:r>
            <a:r>
              <a:rPr lang="en-US" dirty="0">
                <a:solidFill>
                  <a:srgbClr val="000000"/>
                </a:solidFill>
                <a:ea typeface="Times New Roman"/>
              </a:rPr>
              <a:t> a prerequisite for collecting the plasma archive at enrollment</a:t>
            </a:r>
            <a:endParaRPr lang="en-US" dirty="0">
              <a:latin typeface="Times New Roman"/>
              <a:ea typeface="Times New Roman"/>
            </a:endParaRPr>
          </a:p>
        </p:txBody>
      </p:sp>
      <p:sp>
        <p:nvSpPr>
          <p:cNvPr id="9" name="Rectangular Callout 8"/>
          <p:cNvSpPr/>
          <p:nvPr/>
        </p:nvSpPr>
        <p:spPr>
          <a:xfrm>
            <a:off x="6248400" y="2966431"/>
            <a:ext cx="2667000" cy="2706688"/>
          </a:xfrm>
          <a:prstGeom prst="wedgeRectCallout">
            <a:avLst>
              <a:gd name="adj1" fmla="val -70067"/>
              <a:gd name="adj2" fmla="val -38782"/>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dirty="0">
                <a:solidFill>
                  <a:srgbClr val="000000"/>
                </a:solidFill>
                <a:ea typeface="Times New Roman"/>
              </a:rPr>
              <a:t>Behavioral, clinical and laboratory eligibility criteria. Behavioral eligibility criteria is not listed out explicitly below (captured on the </a:t>
            </a:r>
            <a:r>
              <a:rPr lang="en-US" i="1" dirty="0">
                <a:solidFill>
                  <a:srgbClr val="000000"/>
                </a:solidFill>
                <a:ea typeface="Times New Roman"/>
              </a:rPr>
              <a:t>Enrollment Behavioral Eligibility CRF</a:t>
            </a:r>
            <a:r>
              <a:rPr lang="en-US" dirty="0">
                <a:solidFill>
                  <a:srgbClr val="000000"/>
                </a:solidFill>
                <a:ea typeface="Times New Roman"/>
              </a:rPr>
              <a:t> (non-DataFax))</a:t>
            </a:r>
            <a:endParaRPr lang="en-US" dirty="0">
              <a:latin typeface="Times New Roman"/>
              <a:ea typeface="Times New Roman"/>
            </a:endParaRPr>
          </a:p>
        </p:txBody>
      </p:sp>
      <p:sp>
        <p:nvSpPr>
          <p:cNvPr id="10" name="Rectangular Callout 9"/>
          <p:cNvSpPr/>
          <p:nvPr/>
        </p:nvSpPr>
        <p:spPr>
          <a:xfrm>
            <a:off x="6248400" y="5257800"/>
            <a:ext cx="2667000" cy="1477963"/>
          </a:xfrm>
          <a:prstGeom prst="wedgeRectCallout">
            <a:avLst>
              <a:gd name="adj1" fmla="val -69581"/>
              <a:gd name="adj2" fmla="val -16978"/>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dirty="0">
                <a:solidFill>
                  <a:srgbClr val="000000"/>
                </a:solidFill>
                <a:ea typeface="Times New Roman"/>
              </a:rPr>
              <a:t>Baseline behavioral assessment (</a:t>
            </a:r>
            <a:r>
              <a:rPr lang="en-US" i="1" dirty="0">
                <a:solidFill>
                  <a:srgbClr val="000000"/>
                </a:solidFill>
                <a:ea typeface="Times New Roman"/>
              </a:rPr>
              <a:t>Baseline Behavior Assessment CRF; Enrollment ACASI)</a:t>
            </a:r>
            <a:endParaRPr lang="en-US" dirty="0">
              <a:latin typeface="Times New Roman"/>
              <a:ea typeface="Times New Roman"/>
            </a:endParaRPr>
          </a:p>
        </p:txBody>
      </p:sp>
      <p:sp>
        <p:nvSpPr>
          <p:cNvPr id="4" name="5-Point Star 3"/>
          <p:cNvSpPr/>
          <p:nvPr/>
        </p:nvSpPr>
        <p:spPr bwMode="auto">
          <a:xfrm>
            <a:off x="228600" y="2474913"/>
            <a:ext cx="304800" cy="303212"/>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latin typeface="Times New Roman" pitchFamily="18" charset="0"/>
            </a:endParaRPr>
          </a:p>
        </p:txBody>
      </p:sp>
      <p:sp>
        <p:nvSpPr>
          <p:cNvPr id="12" name="5-Point Star 11"/>
          <p:cNvSpPr/>
          <p:nvPr/>
        </p:nvSpPr>
        <p:spPr bwMode="auto">
          <a:xfrm>
            <a:off x="228600" y="3389313"/>
            <a:ext cx="304800" cy="303212"/>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latin typeface="Times New Roman" pitchFamily="18" charset="0"/>
            </a:endParaRPr>
          </a:p>
        </p:txBody>
      </p:sp>
      <p:sp>
        <p:nvSpPr>
          <p:cNvPr id="13" name="5-Point Star 12"/>
          <p:cNvSpPr/>
          <p:nvPr/>
        </p:nvSpPr>
        <p:spPr bwMode="auto">
          <a:xfrm>
            <a:off x="228600" y="3103563"/>
            <a:ext cx="304800" cy="303212"/>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latin typeface="Times New Roman" pitchFamily="18" charset="0"/>
            </a:endParaRPr>
          </a:p>
        </p:txBody>
      </p:sp>
      <p:sp>
        <p:nvSpPr>
          <p:cNvPr id="14" name="5-Point Star 13"/>
          <p:cNvSpPr/>
          <p:nvPr/>
        </p:nvSpPr>
        <p:spPr bwMode="auto">
          <a:xfrm>
            <a:off x="228600" y="5599113"/>
            <a:ext cx="304800" cy="303212"/>
          </a:xfrm>
          <a:prstGeom prst="star5">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
        <p:nvSpPr>
          <p:cNvPr id="15" name="5-Point Star 14"/>
          <p:cNvSpPr/>
          <p:nvPr/>
        </p:nvSpPr>
        <p:spPr bwMode="auto">
          <a:xfrm>
            <a:off x="6400800" y="2323307"/>
            <a:ext cx="304800" cy="303212"/>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latin typeface="Times New Roman" pitchFamily="18" charset="0"/>
            </a:endParaRPr>
          </a:p>
        </p:txBody>
      </p:sp>
      <p:sp>
        <p:nvSpPr>
          <p:cNvPr id="2" name="TextBox 1"/>
          <p:cNvSpPr txBox="1"/>
          <p:nvPr/>
        </p:nvSpPr>
        <p:spPr>
          <a:xfrm>
            <a:off x="6858000" y="2323307"/>
            <a:ext cx="1752600" cy="369332"/>
          </a:xfrm>
          <a:prstGeom prst="rect">
            <a:avLst/>
          </a:prstGeom>
          <a:noFill/>
        </p:spPr>
        <p:txBody>
          <a:bodyPr wrap="square" rtlCol="0">
            <a:spAutoFit/>
          </a:bodyPr>
          <a:lstStyle/>
          <a:p>
            <a:r>
              <a:rPr lang="en-US" dirty="0" smtClean="0"/>
              <a:t>= eligibility </a:t>
            </a:r>
            <a:endParaRPr lang="en-US" dirty="0"/>
          </a:p>
        </p:txBody>
      </p:sp>
      <p:sp>
        <p:nvSpPr>
          <p:cNvPr id="16" name="5-Point Star 15"/>
          <p:cNvSpPr/>
          <p:nvPr/>
        </p:nvSpPr>
        <p:spPr bwMode="auto">
          <a:xfrm>
            <a:off x="6400800" y="2684463"/>
            <a:ext cx="304800" cy="303212"/>
          </a:xfrm>
          <a:prstGeom prst="star5">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
        <p:nvSpPr>
          <p:cNvPr id="17" name="TextBox 16"/>
          <p:cNvSpPr txBox="1"/>
          <p:nvPr/>
        </p:nvSpPr>
        <p:spPr>
          <a:xfrm>
            <a:off x="6858000" y="2651403"/>
            <a:ext cx="1752600" cy="369332"/>
          </a:xfrm>
          <a:prstGeom prst="rect">
            <a:avLst/>
          </a:prstGeom>
          <a:noFill/>
        </p:spPr>
        <p:txBody>
          <a:bodyPr wrap="square" rtlCol="0">
            <a:spAutoFit/>
          </a:bodyPr>
          <a:lstStyle/>
          <a:p>
            <a:r>
              <a:rPr lang="en-US" dirty="0" smtClean="0"/>
              <a:t>= baseline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xit" presetSubtype="4" fill="hold" grpId="1" nodeType="clickEffect">
                                  <p:stCondLst>
                                    <p:cond delay="0"/>
                                  </p:stCondLst>
                                  <p:childTnLst>
                                    <p:anim calcmode="lin" valueType="num">
                                      <p:cBhvr additive="base">
                                        <p:cTn id="10" dur="500"/>
                                        <p:tgtEl>
                                          <p:spTgt spid="8"/>
                                        </p:tgtEl>
                                        <p:attrNameLst>
                                          <p:attrName>ppt_y</p:attrName>
                                        </p:attrNameLst>
                                      </p:cBhvr>
                                      <p:tavLst>
                                        <p:tav tm="0">
                                          <p:val>
                                            <p:strVal val="#ppt_y"/>
                                          </p:val>
                                        </p:tav>
                                        <p:tav tm="100000">
                                          <p:val>
                                            <p:strVal val="#ppt_y+#ppt_h*1.125000"/>
                                          </p:val>
                                        </p:tav>
                                      </p:tavLst>
                                    </p:anim>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xit" presetSubtype="4" fill="hold" grpId="1" nodeType="clickEffect">
                                  <p:stCondLst>
                                    <p:cond delay="0"/>
                                  </p:stCondLst>
                                  <p:childTnLst>
                                    <p:anim calcmode="lin" valueType="num">
                                      <p:cBhvr additive="base">
                                        <p:cTn id="18" dur="500"/>
                                        <p:tgtEl>
                                          <p:spTgt spid="9"/>
                                        </p:tgtEl>
                                        <p:attrNameLst>
                                          <p:attrName>ppt_y</p:attrName>
                                        </p:attrNameLst>
                                      </p:cBhvr>
                                      <p:tavLst>
                                        <p:tav tm="0">
                                          <p:val>
                                            <p:strVal val="#ppt_y"/>
                                          </p:val>
                                        </p:tav>
                                        <p:tav tm="100000">
                                          <p:val>
                                            <p:strVal val="#ppt_y+#ppt_h*1.125000"/>
                                          </p:val>
                                        </p:tav>
                                      </p:tavLst>
                                    </p:anim>
                                    <p:animEffect transition="out" filter="wipe(down)">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xit" presetSubtype="4" fill="hold" grpId="1" nodeType="clickEffect">
                                  <p:stCondLst>
                                    <p:cond delay="0"/>
                                  </p:stCondLst>
                                  <p:childTnLst>
                                    <p:anim calcmode="lin" valueType="num">
                                      <p:cBhvr additive="base">
                                        <p:cTn id="26" dur="500"/>
                                        <p:tgtEl>
                                          <p:spTgt spid="10"/>
                                        </p:tgtEl>
                                        <p:attrNameLst>
                                          <p:attrName>ppt_y</p:attrName>
                                        </p:attrNameLst>
                                      </p:cBhvr>
                                      <p:tavLst>
                                        <p:tav tm="0">
                                          <p:val>
                                            <p:strVal val="#ppt_y"/>
                                          </p:val>
                                        </p:tav>
                                        <p:tav tm="100000">
                                          <p:val>
                                            <p:strVal val="#ppt_y+#ppt_h*1.125000"/>
                                          </p:val>
                                        </p:tav>
                                      </p:tavLst>
                                    </p:anim>
                                    <p:animEffect transition="out" filter="wipe(down)">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2"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noChangeArrowheads="1"/>
          </p:cNvPicPr>
          <p:nvPr/>
        </p:nvPicPr>
        <p:blipFill>
          <a:blip r:embed="rId3" cstate="print"/>
          <a:srcRect/>
          <a:stretch>
            <a:fillRect/>
          </a:stretch>
        </p:blipFill>
        <p:spPr bwMode="auto">
          <a:xfrm>
            <a:off x="304800" y="2273300"/>
            <a:ext cx="6018213" cy="4232275"/>
          </a:xfrm>
          <a:prstGeom prst="rect">
            <a:avLst/>
          </a:prstGeom>
          <a:noFill/>
          <a:ln w="9525">
            <a:noFill/>
            <a:miter lim="800000"/>
            <a:headEnd/>
            <a:tailEnd/>
          </a:ln>
          <a:effectLst/>
        </p:spPr>
      </p:pic>
      <p:sp>
        <p:nvSpPr>
          <p:cNvPr id="18435" name="Title 1"/>
          <p:cNvSpPr>
            <a:spLocks noGrp="1"/>
          </p:cNvSpPr>
          <p:nvPr>
            <p:ph type="title"/>
          </p:nvPr>
        </p:nvSpPr>
        <p:spPr>
          <a:xfrm>
            <a:off x="457200" y="381000"/>
            <a:ext cx="8229600" cy="1143000"/>
          </a:xfrm>
        </p:spPr>
        <p:txBody>
          <a:bodyPr/>
          <a:lstStyle/>
          <a:p>
            <a:r>
              <a:rPr lang="en-US" sz="3500" b="1" dirty="0" smtClean="0"/>
              <a:t>Confirming eligibility and establishing baseline</a:t>
            </a:r>
          </a:p>
        </p:txBody>
      </p:sp>
      <p:sp>
        <p:nvSpPr>
          <p:cNvPr id="18436" name="Rectangle 5"/>
          <p:cNvSpPr>
            <a:spLocks noChangeArrowheads="1"/>
          </p:cNvSpPr>
          <p:nvPr/>
        </p:nvSpPr>
        <p:spPr bwMode="auto">
          <a:xfrm>
            <a:off x="323850" y="1519238"/>
            <a:ext cx="8629650" cy="523220"/>
          </a:xfrm>
          <a:prstGeom prst="rect">
            <a:avLst/>
          </a:prstGeom>
          <a:noFill/>
          <a:ln w="9525">
            <a:noFill/>
            <a:miter lim="800000"/>
            <a:headEnd/>
            <a:tailEnd/>
          </a:ln>
        </p:spPr>
        <p:txBody>
          <a:bodyPr>
            <a:spAutoFit/>
          </a:bodyPr>
          <a:lstStyle/>
          <a:p>
            <a:r>
              <a:rPr lang="en-US" sz="2800" dirty="0"/>
              <a:t>Clinical procedures, per protocol Appendix 1/ LoA #1: </a:t>
            </a:r>
            <a:endParaRPr lang="en-US" dirty="0"/>
          </a:p>
        </p:txBody>
      </p:sp>
      <p:sp>
        <p:nvSpPr>
          <p:cNvPr id="9" name="Rectangular Callout 8"/>
          <p:cNvSpPr/>
          <p:nvPr/>
        </p:nvSpPr>
        <p:spPr>
          <a:xfrm>
            <a:off x="6513513" y="3505200"/>
            <a:ext cx="2459037" cy="3119438"/>
          </a:xfrm>
          <a:prstGeom prst="wedgeRectCallout">
            <a:avLst>
              <a:gd name="adj1" fmla="val -72890"/>
              <a:gd name="adj2" fmla="val -20144"/>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spcAft>
                <a:spcPts val="0"/>
              </a:spcAft>
              <a:defRPr/>
            </a:pPr>
            <a:r>
              <a:rPr lang="en-US" sz="1900" dirty="0">
                <a:solidFill>
                  <a:srgbClr val="000000"/>
                </a:solidFill>
                <a:ea typeface="Times New Roman"/>
              </a:rPr>
              <a:t>Conduct if follow-up on an abnormality is needed or symptoms reported. Perform pelvic to provide f/up or address symptom (specimen collection not required if not </a:t>
            </a:r>
            <a:r>
              <a:rPr lang="en-US" sz="1900" dirty="0" smtClean="0">
                <a:solidFill>
                  <a:srgbClr val="000000"/>
                </a:solidFill>
                <a:ea typeface="Times New Roman"/>
              </a:rPr>
              <a:t>indicated). </a:t>
            </a:r>
            <a:r>
              <a:rPr lang="en-US" sz="1900" dirty="0">
                <a:solidFill>
                  <a:srgbClr val="000000"/>
                </a:solidFill>
                <a:ea typeface="Times New Roman"/>
              </a:rPr>
              <a:t>Used as baseline if conducted</a:t>
            </a:r>
            <a:endParaRPr lang="en-US" sz="1900" dirty="0">
              <a:latin typeface="Times New Roman"/>
              <a:ea typeface="Times New Roman"/>
            </a:endParaRPr>
          </a:p>
        </p:txBody>
      </p:sp>
      <p:sp>
        <p:nvSpPr>
          <p:cNvPr id="11" name="5-Point Star 10"/>
          <p:cNvSpPr/>
          <p:nvPr/>
        </p:nvSpPr>
        <p:spPr bwMode="auto">
          <a:xfrm>
            <a:off x="19050" y="2989263"/>
            <a:ext cx="304800" cy="303212"/>
          </a:xfrm>
          <a:prstGeom prst="star5">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
        <p:nvSpPr>
          <p:cNvPr id="12" name="5-Point Star 11"/>
          <p:cNvSpPr/>
          <p:nvPr/>
        </p:nvSpPr>
        <p:spPr bwMode="auto">
          <a:xfrm>
            <a:off x="19050" y="3903663"/>
            <a:ext cx="304800" cy="303212"/>
          </a:xfrm>
          <a:prstGeom prst="star5">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
        <p:nvSpPr>
          <p:cNvPr id="16" name="Rectangular Callout 15"/>
          <p:cNvSpPr/>
          <p:nvPr/>
        </p:nvSpPr>
        <p:spPr>
          <a:xfrm>
            <a:off x="6513513" y="2078038"/>
            <a:ext cx="2459037" cy="2854325"/>
          </a:xfrm>
          <a:prstGeom prst="wedgeRectCallout">
            <a:avLst>
              <a:gd name="adj1" fmla="val -69801"/>
              <a:gd name="adj2" fmla="val -7725"/>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850" dirty="0">
                <a:solidFill>
                  <a:srgbClr val="000000"/>
                </a:solidFill>
                <a:ea typeface="Times New Roman"/>
              </a:rPr>
              <a:t>Medical history is updated on the PRE as needed. Update the Scr Menstrual History CRF with any change in bleeding patterns. Reports at enrollment considered baseline</a:t>
            </a:r>
            <a:endParaRPr lang="en-US" sz="1850" dirty="0">
              <a:latin typeface="Times New Roman"/>
              <a:ea typeface="Times New Roman"/>
            </a:endParaRPr>
          </a:p>
        </p:txBody>
      </p:sp>
      <p:sp>
        <p:nvSpPr>
          <p:cNvPr id="17" name="Rectangular Callout 16"/>
          <p:cNvSpPr/>
          <p:nvPr/>
        </p:nvSpPr>
        <p:spPr>
          <a:xfrm>
            <a:off x="6456363" y="3505200"/>
            <a:ext cx="2459037" cy="2225675"/>
          </a:xfrm>
          <a:prstGeom prst="wedgeRectCallout">
            <a:avLst>
              <a:gd name="adj1" fmla="val -69801"/>
              <a:gd name="adj2" fmla="val -25755"/>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850" dirty="0">
                <a:solidFill>
                  <a:srgbClr val="000000"/>
                </a:solidFill>
                <a:ea typeface="Times New Roman"/>
              </a:rPr>
              <a:t>Abbr. physical exam conducted. Conduct as needed in response to symptoms or exclusionary findings from screening</a:t>
            </a:r>
            <a:endParaRPr lang="en-US" sz="1850" dirty="0">
              <a:latin typeface="Times New Roman"/>
              <a:ea typeface="Times New Roman"/>
            </a:endParaRPr>
          </a:p>
        </p:txBody>
      </p:sp>
      <p:sp>
        <p:nvSpPr>
          <p:cNvPr id="20" name="5-Point Star 19"/>
          <p:cNvSpPr/>
          <p:nvPr/>
        </p:nvSpPr>
        <p:spPr bwMode="auto">
          <a:xfrm>
            <a:off x="152400" y="3006725"/>
            <a:ext cx="304800" cy="303213"/>
          </a:xfrm>
          <a:prstGeom prst="star5">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
        <p:nvSpPr>
          <p:cNvPr id="21" name="5-Point Star 20"/>
          <p:cNvSpPr/>
          <p:nvPr/>
        </p:nvSpPr>
        <p:spPr bwMode="auto">
          <a:xfrm>
            <a:off x="152400" y="3921125"/>
            <a:ext cx="304800" cy="303213"/>
          </a:xfrm>
          <a:prstGeom prst="star5">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
        <p:nvSpPr>
          <p:cNvPr id="24" name="5-Point Star 23"/>
          <p:cNvSpPr/>
          <p:nvPr/>
        </p:nvSpPr>
        <p:spPr bwMode="auto">
          <a:xfrm>
            <a:off x="38100" y="4265613"/>
            <a:ext cx="304800" cy="303212"/>
          </a:xfrm>
          <a:prstGeom prst="star5">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
        <p:nvSpPr>
          <p:cNvPr id="25" name="5-Point Star 24"/>
          <p:cNvSpPr/>
          <p:nvPr/>
        </p:nvSpPr>
        <p:spPr bwMode="auto">
          <a:xfrm>
            <a:off x="171450" y="4283075"/>
            <a:ext cx="304800" cy="303213"/>
          </a:xfrm>
          <a:prstGeom prst="star5">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xit" presetSubtype="4" fill="hold" grpId="1" nodeType="clickEffect">
                                  <p:stCondLst>
                                    <p:cond delay="0"/>
                                  </p:stCondLst>
                                  <p:childTnLst>
                                    <p:anim calcmode="lin" valueType="num">
                                      <p:cBhvr additive="base">
                                        <p:cTn id="10" dur="500"/>
                                        <p:tgtEl>
                                          <p:spTgt spid="16"/>
                                        </p:tgtEl>
                                        <p:attrNameLst>
                                          <p:attrName>ppt_y</p:attrName>
                                        </p:attrNameLst>
                                      </p:cBhvr>
                                      <p:tavLst>
                                        <p:tav tm="0">
                                          <p:val>
                                            <p:strVal val="#ppt_y"/>
                                          </p:val>
                                        </p:tav>
                                        <p:tav tm="100000">
                                          <p:val>
                                            <p:strVal val="#ppt_y+#ppt_h*1.125000"/>
                                          </p:val>
                                        </p:tav>
                                      </p:tavLst>
                                    </p:anim>
                                    <p:animEffect transition="out" filter="wipe(down)">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xit" presetSubtype="4" fill="hold" grpId="1" nodeType="clickEffect">
                                  <p:stCondLst>
                                    <p:cond delay="0"/>
                                  </p:stCondLst>
                                  <p:childTnLst>
                                    <p:anim calcmode="lin" valueType="num">
                                      <p:cBhvr additive="base">
                                        <p:cTn id="18" dur="500"/>
                                        <p:tgtEl>
                                          <p:spTgt spid="17"/>
                                        </p:tgtEl>
                                        <p:attrNameLst>
                                          <p:attrName>ppt_y</p:attrName>
                                        </p:attrNameLst>
                                      </p:cBhvr>
                                      <p:tavLst>
                                        <p:tav tm="0">
                                          <p:val>
                                            <p:strVal val="#ppt_y"/>
                                          </p:val>
                                        </p:tav>
                                        <p:tav tm="100000">
                                          <p:val>
                                            <p:strVal val="#ppt_y+#ppt_h*1.125000"/>
                                          </p:val>
                                        </p:tav>
                                      </p:tavLst>
                                    </p:anim>
                                    <p:animEffect transition="out" filter="wipe(down)">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xit" presetSubtype="4" fill="hold" grpId="1" nodeType="clickEffect">
                                  <p:stCondLst>
                                    <p:cond delay="0"/>
                                  </p:stCondLst>
                                  <p:childTnLst>
                                    <p:anim calcmode="lin" valueType="num">
                                      <p:cBhvr additive="base">
                                        <p:cTn id="26" dur="500"/>
                                        <p:tgtEl>
                                          <p:spTgt spid="9"/>
                                        </p:tgtEl>
                                        <p:attrNameLst>
                                          <p:attrName>ppt_y</p:attrName>
                                        </p:attrNameLst>
                                      </p:cBhvr>
                                      <p:tavLst>
                                        <p:tav tm="0">
                                          <p:val>
                                            <p:strVal val="#ppt_y"/>
                                          </p:val>
                                        </p:tav>
                                        <p:tav tm="100000">
                                          <p:val>
                                            <p:strVal val="#ppt_y+#ppt_h*1.125000"/>
                                          </p:val>
                                        </p:tav>
                                      </p:tavLst>
                                    </p:anim>
                                    <p:animEffect transition="out" filter="wipe(down)">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P spid="16"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1143000"/>
          </a:xfrm>
        </p:spPr>
        <p:txBody>
          <a:bodyPr/>
          <a:lstStyle/>
          <a:p>
            <a:r>
              <a:rPr lang="en-US" sz="3500" b="1" dirty="0" smtClean="0"/>
              <a:t>Confirming eligibility and establishing baseline</a:t>
            </a:r>
          </a:p>
        </p:txBody>
      </p:sp>
      <p:sp>
        <p:nvSpPr>
          <p:cNvPr id="19459" name="Rectangle 5"/>
          <p:cNvSpPr>
            <a:spLocks noChangeArrowheads="1"/>
          </p:cNvSpPr>
          <p:nvPr/>
        </p:nvSpPr>
        <p:spPr bwMode="auto">
          <a:xfrm>
            <a:off x="5486400" y="1462088"/>
            <a:ext cx="3429000" cy="1816100"/>
          </a:xfrm>
          <a:prstGeom prst="rect">
            <a:avLst/>
          </a:prstGeom>
          <a:noFill/>
          <a:ln w="9525">
            <a:noFill/>
            <a:miter lim="800000"/>
            <a:headEnd/>
            <a:tailEnd/>
          </a:ln>
        </p:spPr>
        <p:txBody>
          <a:bodyPr>
            <a:spAutoFit/>
          </a:bodyPr>
          <a:lstStyle/>
          <a:p>
            <a:r>
              <a:rPr lang="en-US" sz="2800" dirty="0"/>
              <a:t>Laboratory procedures, per protocol Appendix 1, LoA #1 and LoA #2: </a:t>
            </a:r>
            <a:endParaRPr lang="en-US" dirty="0"/>
          </a:p>
        </p:txBody>
      </p:sp>
      <p:pic>
        <p:nvPicPr>
          <p:cNvPr id="19460" name="Picture 2"/>
          <p:cNvPicPr>
            <a:picLocks noChangeAspect="1" noChangeArrowheads="1"/>
          </p:cNvPicPr>
          <p:nvPr/>
        </p:nvPicPr>
        <p:blipFill>
          <a:blip r:embed="rId3" cstate="print"/>
          <a:srcRect/>
          <a:stretch>
            <a:fillRect/>
          </a:stretch>
        </p:blipFill>
        <p:spPr bwMode="auto">
          <a:xfrm>
            <a:off x="342900" y="1462088"/>
            <a:ext cx="4981575" cy="5395912"/>
          </a:xfrm>
          <a:prstGeom prst="rect">
            <a:avLst/>
          </a:prstGeom>
          <a:noFill/>
          <a:ln w="9525">
            <a:noFill/>
            <a:miter lim="800000"/>
            <a:headEnd/>
            <a:tailEnd/>
          </a:ln>
          <a:effectLst/>
        </p:spPr>
      </p:pic>
      <p:sp>
        <p:nvSpPr>
          <p:cNvPr id="2" name="Right Brace 1"/>
          <p:cNvSpPr>
            <a:spLocks/>
          </p:cNvSpPr>
          <p:nvPr/>
        </p:nvSpPr>
        <p:spPr bwMode="auto">
          <a:xfrm>
            <a:off x="4724400" y="3257550"/>
            <a:ext cx="381000" cy="609600"/>
          </a:xfrm>
          <a:prstGeom prst="rightBrace">
            <a:avLst>
              <a:gd name="adj1" fmla="val 8333"/>
              <a:gd name="adj2" fmla="val 50000"/>
            </a:avLst>
          </a:prstGeom>
          <a:noFill/>
          <a:ln w="25400" algn="ctr">
            <a:solidFill>
              <a:schemeClr val="accent1"/>
            </a:solidFill>
            <a:round/>
            <a:headEnd/>
            <a:tailEnd/>
          </a:ln>
        </p:spPr>
        <p:txBody>
          <a:bodyPr/>
          <a:lstStyle/>
          <a:p>
            <a:pPr eaLnBrk="0" hangingPunct="0"/>
            <a:endParaRPr lang="en-US" b="1" dirty="0">
              <a:latin typeface="Times New Roman" pitchFamily="18" charset="0"/>
            </a:endParaRPr>
          </a:p>
        </p:txBody>
      </p:sp>
      <p:sp>
        <p:nvSpPr>
          <p:cNvPr id="8" name="Rectangular Callout 7"/>
          <p:cNvSpPr/>
          <p:nvPr/>
        </p:nvSpPr>
        <p:spPr>
          <a:xfrm>
            <a:off x="5728229" y="3172354"/>
            <a:ext cx="2459038" cy="2422525"/>
          </a:xfrm>
          <a:prstGeom prst="wedgeRectCallout">
            <a:avLst>
              <a:gd name="adj1" fmla="val -69563"/>
              <a:gd name="adj2" fmla="val -33917"/>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850" dirty="0">
                <a:solidFill>
                  <a:srgbClr val="000000"/>
                </a:solidFill>
                <a:ea typeface="Times New Roman"/>
              </a:rPr>
              <a:t>If blood tests meet exclusionary criteria at the Screening visit </a:t>
            </a:r>
            <a:r>
              <a:rPr lang="en-US" sz="1850" dirty="0" smtClean="0">
                <a:solidFill>
                  <a:srgbClr val="000000"/>
                </a:solidFill>
                <a:ea typeface="Times New Roman"/>
              </a:rPr>
              <a:t>and warrant retesting they </a:t>
            </a:r>
            <a:r>
              <a:rPr lang="en-US" sz="1850" dirty="0">
                <a:solidFill>
                  <a:srgbClr val="000000"/>
                </a:solidFill>
                <a:ea typeface="Times New Roman"/>
              </a:rPr>
              <a:t>should be retested prior to Enrollment to allow TAT.</a:t>
            </a:r>
            <a:endParaRPr lang="en-US" sz="1850" dirty="0">
              <a:latin typeface="Times New Roman"/>
              <a:ea typeface="Times New Roman"/>
            </a:endParaRPr>
          </a:p>
        </p:txBody>
      </p:sp>
      <p:sp>
        <p:nvSpPr>
          <p:cNvPr id="16" name="5-Point Star 15"/>
          <p:cNvSpPr/>
          <p:nvPr/>
        </p:nvSpPr>
        <p:spPr bwMode="auto">
          <a:xfrm>
            <a:off x="1066800" y="5799138"/>
            <a:ext cx="304800" cy="301625"/>
          </a:xfrm>
          <a:prstGeom prst="star5">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
        <p:nvSpPr>
          <p:cNvPr id="17" name="5-Point Star 16"/>
          <p:cNvSpPr/>
          <p:nvPr/>
        </p:nvSpPr>
        <p:spPr bwMode="auto">
          <a:xfrm>
            <a:off x="1066800" y="3933825"/>
            <a:ext cx="304800" cy="303213"/>
          </a:xfrm>
          <a:prstGeom prst="star5">
            <a:avLst/>
          </a:prstGeom>
          <a:solidFill>
            <a:schemeClr val="bg2"/>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dirty="0">
              <a:latin typeface="Times New Roman" pitchFamily="18" charset="0"/>
            </a:endParaRPr>
          </a:p>
        </p:txBody>
      </p:sp>
      <p:sp>
        <p:nvSpPr>
          <p:cNvPr id="20" name="5-Point Star 19"/>
          <p:cNvSpPr/>
          <p:nvPr/>
        </p:nvSpPr>
        <p:spPr bwMode="auto">
          <a:xfrm>
            <a:off x="1066800" y="2068513"/>
            <a:ext cx="304800" cy="301625"/>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latin typeface="Times New Roman" pitchFamily="18" charset="0"/>
            </a:endParaRPr>
          </a:p>
        </p:txBody>
      </p:sp>
      <p:sp>
        <p:nvSpPr>
          <p:cNvPr id="21" name="5-Point Star 20"/>
          <p:cNvSpPr/>
          <p:nvPr/>
        </p:nvSpPr>
        <p:spPr bwMode="auto">
          <a:xfrm>
            <a:off x="1066800" y="2819400"/>
            <a:ext cx="304800" cy="303213"/>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latin typeface="Times New Roman" pitchFamily="18" charset="0"/>
            </a:endParaRPr>
          </a:p>
        </p:txBody>
      </p:sp>
      <p:sp>
        <p:nvSpPr>
          <p:cNvPr id="11" name="Rectangular Callout 10"/>
          <p:cNvSpPr/>
          <p:nvPr/>
        </p:nvSpPr>
        <p:spPr>
          <a:xfrm>
            <a:off x="5638800" y="5299075"/>
            <a:ext cx="2459038" cy="1041400"/>
          </a:xfrm>
          <a:prstGeom prst="wedgeRectCallout">
            <a:avLst>
              <a:gd name="adj1" fmla="val -76774"/>
              <a:gd name="adj2" fmla="val 14489"/>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850" dirty="0">
                <a:solidFill>
                  <a:srgbClr val="000000"/>
                </a:solidFill>
                <a:ea typeface="Times New Roman"/>
              </a:rPr>
              <a:t>Self-collected vaginal swab (= ‘vaginal fluid’ per protocol). </a:t>
            </a:r>
            <a:endParaRPr lang="en-US" sz="1850" dirty="0">
              <a:latin typeface="Times New Roman"/>
              <a:ea typeface="Times New Roman"/>
            </a:endParaRPr>
          </a:p>
        </p:txBody>
      </p:sp>
      <p:sp>
        <p:nvSpPr>
          <p:cNvPr id="12" name="Rectangular Callout 11"/>
          <p:cNvSpPr/>
          <p:nvPr/>
        </p:nvSpPr>
        <p:spPr>
          <a:xfrm>
            <a:off x="5486400" y="3933825"/>
            <a:ext cx="2459038" cy="1865313"/>
          </a:xfrm>
          <a:prstGeom prst="wedgeRectCallout">
            <a:avLst>
              <a:gd name="adj1" fmla="val -66703"/>
              <a:gd name="adj2" fmla="val -44048"/>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850" dirty="0" smtClean="0">
                <a:solidFill>
                  <a:srgbClr val="000000"/>
                </a:solidFill>
                <a:ea typeface="Times New Roman"/>
              </a:rPr>
              <a:t>Baseline plasma collection is critical in order to confirm eligibility into the trial for seroconverting participants</a:t>
            </a:r>
            <a:endParaRPr lang="en-US" sz="1850" dirty="0">
              <a:latin typeface="Times New Roman"/>
              <a:ea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1143000"/>
          </a:xfrm>
        </p:spPr>
        <p:txBody>
          <a:bodyPr/>
          <a:lstStyle/>
          <a:p>
            <a:r>
              <a:rPr lang="en-US" sz="3500" b="1" dirty="0" smtClean="0"/>
              <a:t>Confirming eligibility and establishing baseline</a:t>
            </a:r>
          </a:p>
        </p:txBody>
      </p:sp>
      <p:sp>
        <p:nvSpPr>
          <p:cNvPr id="20483" name="Rectangle 5"/>
          <p:cNvSpPr>
            <a:spLocks noChangeArrowheads="1"/>
          </p:cNvSpPr>
          <p:nvPr/>
        </p:nvSpPr>
        <p:spPr bwMode="auto">
          <a:xfrm>
            <a:off x="533400" y="1724025"/>
            <a:ext cx="8382000" cy="522288"/>
          </a:xfrm>
          <a:prstGeom prst="rect">
            <a:avLst/>
          </a:prstGeom>
          <a:noFill/>
          <a:ln w="9525">
            <a:noFill/>
            <a:miter lim="800000"/>
            <a:headEnd/>
            <a:tailEnd/>
          </a:ln>
        </p:spPr>
        <p:txBody>
          <a:bodyPr>
            <a:spAutoFit/>
          </a:bodyPr>
          <a:lstStyle/>
          <a:p>
            <a:r>
              <a:rPr lang="en-US" sz="2800" dirty="0"/>
              <a:t>Study product/supplies per protocol Appendix 1: </a:t>
            </a:r>
            <a:endParaRPr lang="en-US" dirty="0"/>
          </a:p>
        </p:txBody>
      </p:sp>
      <p:pic>
        <p:nvPicPr>
          <p:cNvPr id="20484" name="Picture 4"/>
          <p:cNvPicPr>
            <a:picLocks noChangeAspect="1" noChangeArrowheads="1"/>
          </p:cNvPicPr>
          <p:nvPr/>
        </p:nvPicPr>
        <p:blipFill>
          <a:blip r:embed="rId3" cstate="print"/>
          <a:srcRect/>
          <a:stretch>
            <a:fillRect/>
          </a:stretch>
        </p:blipFill>
        <p:spPr bwMode="auto">
          <a:xfrm>
            <a:off x="533400" y="2438400"/>
            <a:ext cx="8001000" cy="4259263"/>
          </a:xfrm>
          <a:prstGeom prst="rect">
            <a:avLst/>
          </a:prstGeom>
          <a:noFill/>
          <a:ln w="9525">
            <a:noFill/>
            <a:miter lim="800000"/>
            <a:headEnd/>
            <a:tailEnd/>
          </a:ln>
          <a:effectLst/>
        </p:spPr>
      </p:pic>
      <p:sp>
        <p:nvSpPr>
          <p:cNvPr id="20485" name="TextBox 2"/>
          <p:cNvSpPr txBox="1">
            <a:spLocks noChangeArrowheads="1"/>
          </p:cNvSpPr>
          <p:nvPr/>
        </p:nvSpPr>
        <p:spPr bwMode="auto">
          <a:xfrm>
            <a:off x="6400800" y="2438400"/>
            <a:ext cx="2133600" cy="369888"/>
          </a:xfrm>
          <a:prstGeom prst="rect">
            <a:avLst/>
          </a:prstGeom>
          <a:noFill/>
          <a:ln w="9525">
            <a:noFill/>
            <a:miter lim="800000"/>
            <a:headEnd/>
            <a:tailEnd/>
          </a:ln>
        </p:spPr>
        <p:txBody>
          <a:bodyPr>
            <a:spAutoFit/>
          </a:bodyPr>
          <a:lstStyle/>
          <a:p>
            <a:r>
              <a:rPr lang="en-US" dirty="0"/>
              <a:t>   </a:t>
            </a:r>
            <a:r>
              <a:rPr lang="en-US" b="1" dirty="0"/>
              <a:t>Scr</a:t>
            </a:r>
            <a:r>
              <a:rPr lang="en-US" dirty="0"/>
              <a:t>           </a:t>
            </a:r>
            <a:r>
              <a:rPr lang="en-US" b="1" dirty="0"/>
              <a:t>Enr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21507"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1508" name="Title 1"/>
          <p:cNvSpPr>
            <a:spLocks noGrp="1"/>
          </p:cNvSpPr>
          <p:nvPr>
            <p:ph type="title"/>
          </p:nvPr>
        </p:nvSpPr>
        <p:spPr>
          <a:xfrm>
            <a:off x="457200" y="304800"/>
            <a:ext cx="8229600" cy="1143000"/>
          </a:xfrm>
        </p:spPr>
        <p:txBody>
          <a:bodyPr/>
          <a:lstStyle/>
          <a:p>
            <a:r>
              <a:rPr lang="en-US" sz="3600" b="1" dirty="0" smtClean="0"/>
              <a:t>How is the enrollment visit different? </a:t>
            </a:r>
          </a:p>
        </p:txBody>
      </p:sp>
      <p:sp>
        <p:nvSpPr>
          <p:cNvPr id="20485" name="Content Placeholder 2"/>
          <p:cNvSpPr txBox="1">
            <a:spLocks/>
          </p:cNvSpPr>
          <p:nvPr/>
        </p:nvSpPr>
        <p:spPr bwMode="auto">
          <a:xfrm>
            <a:off x="433388"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Arial" charset="0"/>
              </a:defRPr>
            </a:lvl1pPr>
            <a:lvl2pPr marL="469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bg2"/>
              </a:buClr>
              <a:buSzPct val="70000"/>
              <a:buFont typeface="Wingdings" pitchFamily="2" charset="2"/>
              <a:buChar char="o"/>
              <a:defRPr/>
            </a:pPr>
            <a:r>
              <a:rPr lang="en-US" sz="3200" b="1" dirty="0" smtClean="0"/>
              <a:t>Confirm</a:t>
            </a:r>
            <a:r>
              <a:rPr lang="en-US" sz="3200" dirty="0" smtClean="0"/>
              <a:t> eligibility</a:t>
            </a:r>
          </a:p>
          <a:p>
            <a:pPr>
              <a:spcBef>
                <a:spcPct val="20000"/>
              </a:spcBef>
              <a:buClr>
                <a:schemeClr val="bg2"/>
              </a:buClr>
              <a:buSzPct val="70000"/>
              <a:buFont typeface="Wingdings" pitchFamily="2" charset="2"/>
              <a:buChar char="o"/>
              <a:defRPr/>
            </a:pPr>
            <a:r>
              <a:rPr lang="en-US" sz="3200" b="1" dirty="0" smtClean="0"/>
              <a:t>Document</a:t>
            </a:r>
            <a:r>
              <a:rPr lang="en-US" sz="3200" dirty="0" smtClean="0"/>
              <a:t> baseline conditions</a:t>
            </a:r>
          </a:p>
          <a:p>
            <a:pPr>
              <a:spcBef>
                <a:spcPct val="20000"/>
              </a:spcBef>
              <a:buClr>
                <a:schemeClr val="bg2"/>
              </a:buClr>
              <a:buSzPct val="70000"/>
              <a:buFont typeface="Wingdings" pitchFamily="2" charset="2"/>
              <a:buChar char="o"/>
              <a:defRPr/>
            </a:pPr>
            <a:r>
              <a:rPr lang="en-US" sz="3200" b="1" dirty="0" smtClean="0"/>
              <a:t>Randomize </a:t>
            </a:r>
            <a:r>
              <a:rPr lang="en-US" sz="3200" dirty="0" smtClean="0"/>
              <a:t>when the above is conducted and confirmed</a:t>
            </a:r>
          </a:p>
          <a:p>
            <a:pPr marL="927100" lvl="1" indent="-457200">
              <a:spcBef>
                <a:spcPct val="20000"/>
              </a:spcBef>
              <a:buClr>
                <a:schemeClr val="bg2"/>
              </a:buClr>
              <a:buSzPct val="70000"/>
              <a:buFont typeface="Wingdings" pitchFamily="2" charset="2"/>
              <a:buChar char="§"/>
              <a:defRPr/>
            </a:pPr>
            <a:r>
              <a:rPr lang="en-US" sz="3200" dirty="0" smtClean="0"/>
              <a:t>Randomization is the act of enrollment for ASPIRE</a:t>
            </a:r>
          </a:p>
          <a:p>
            <a:pPr lvl="1" indent="-469900">
              <a:spcBef>
                <a:spcPct val="20000"/>
              </a:spcBef>
              <a:buClr>
                <a:schemeClr val="bg2"/>
              </a:buClr>
              <a:buSzPct val="70000"/>
              <a:buFont typeface="Wingdings" pitchFamily="2" charset="2"/>
              <a:buChar char="o"/>
              <a:defRPr/>
            </a:pPr>
            <a:r>
              <a:rPr lang="en-US" sz="3200" dirty="0" smtClean="0"/>
              <a:t>Enrollment visits cannot be split</a:t>
            </a:r>
            <a:endParaRPr lang="en-US" sz="3200" dirty="0"/>
          </a:p>
          <a:p>
            <a:pPr marL="927100" lvl="1" indent="-457200">
              <a:spcBef>
                <a:spcPct val="20000"/>
              </a:spcBef>
              <a:buClr>
                <a:schemeClr val="bg2"/>
              </a:buClr>
              <a:buSzPct val="70000"/>
              <a:buFont typeface="Wingdings" pitchFamily="2" charset="2"/>
              <a:buChar char="§"/>
              <a:defRPr/>
            </a:pPr>
            <a:endParaRPr lang="en-US" sz="3200" dirty="0" smtClean="0"/>
          </a:p>
          <a:p>
            <a:pPr lvl="1">
              <a:spcBef>
                <a:spcPct val="20000"/>
              </a:spcBef>
              <a:buClr>
                <a:schemeClr val="bg2"/>
              </a:buClr>
              <a:buSzPct val="70000"/>
              <a:defRPr/>
            </a:pPr>
            <a:endParaRPr lang="en-US" sz="3200" dirty="0" smtClean="0"/>
          </a:p>
          <a:p>
            <a:pPr lvl="1">
              <a:spcBef>
                <a:spcPct val="20000"/>
              </a:spcBef>
              <a:buClr>
                <a:schemeClr val="accent2"/>
              </a:buClr>
              <a:buSzPct val="75000"/>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marL="0" indent="0">
              <a:buFont typeface="Wingdings" pitchFamily="2" charset="2"/>
              <a:buNone/>
              <a:defRPr/>
            </a:pPr>
            <a:endParaRPr lang="en-ZA" dirty="0"/>
          </a:p>
        </p:txBody>
      </p:sp>
      <p:pic>
        <p:nvPicPr>
          <p:cNvPr id="22531" name="Picture 6" descr="C:\Jared\Dapivirine\MTN 020 communications\Logo\AspireLogoFinal.png"/>
          <p:cNvPicPr>
            <a:picLocks noChangeAspect="1" noChangeArrowheads="1"/>
          </p:cNvPicPr>
          <p:nvPr/>
        </p:nvPicPr>
        <p:blipFill>
          <a:blip r:embed="rId3" cstate="print"/>
          <a:srcRect l="26994" t="31758" r="26379" b="34897"/>
          <a:stretch>
            <a:fillRect/>
          </a:stretch>
        </p:blipFill>
        <p:spPr bwMode="auto">
          <a:xfrm>
            <a:off x="7239000" y="5778500"/>
            <a:ext cx="1676400" cy="927100"/>
          </a:xfrm>
          <a:prstGeom prst="rect">
            <a:avLst/>
          </a:prstGeom>
          <a:noFill/>
          <a:ln w="9525">
            <a:noFill/>
            <a:miter lim="800000"/>
            <a:headEnd/>
            <a:tailEnd/>
          </a:ln>
        </p:spPr>
      </p:pic>
      <p:sp>
        <p:nvSpPr>
          <p:cNvPr id="22532" name="Title 1"/>
          <p:cNvSpPr>
            <a:spLocks noGrp="1"/>
          </p:cNvSpPr>
          <p:nvPr>
            <p:ph type="title"/>
          </p:nvPr>
        </p:nvSpPr>
        <p:spPr>
          <a:xfrm>
            <a:off x="304800" y="304800"/>
            <a:ext cx="8610600" cy="1143000"/>
          </a:xfrm>
        </p:spPr>
        <p:txBody>
          <a:bodyPr/>
          <a:lstStyle/>
          <a:p>
            <a:r>
              <a:rPr lang="en-US" sz="3400" b="1" dirty="0" smtClean="0"/>
              <a:t>Participant HAS NOT been randomized: </a:t>
            </a:r>
          </a:p>
        </p:txBody>
      </p:sp>
      <p:sp>
        <p:nvSpPr>
          <p:cNvPr id="22533" name="Content Placeholder 2"/>
          <p:cNvSpPr txBox="1">
            <a:spLocks/>
          </p:cNvSpPr>
          <p:nvPr/>
        </p:nvSpPr>
        <p:spPr bwMode="auto">
          <a:xfrm>
            <a:off x="433388" y="1676400"/>
            <a:ext cx="8229600" cy="5867400"/>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3200" dirty="0"/>
              <a:t>Reschedule the participant for the enrollment visit (keeping in mind 28 day window)</a:t>
            </a:r>
          </a:p>
          <a:p>
            <a:pPr marL="469900" indent="-469900" eaLnBrk="0" hangingPunct="0">
              <a:spcBef>
                <a:spcPct val="20000"/>
              </a:spcBef>
              <a:buClr>
                <a:schemeClr val="bg2"/>
              </a:buClr>
              <a:buSzPct val="70000"/>
              <a:buFont typeface="Wingdings" pitchFamily="2" charset="2"/>
              <a:buChar char="o"/>
            </a:pPr>
            <a:r>
              <a:rPr lang="en-US" sz="3200" dirty="0"/>
              <a:t>ALL procedures repeated except administration of the informed consent(s)</a:t>
            </a:r>
          </a:p>
          <a:p>
            <a:pPr marL="469900" indent="-469900" eaLnBrk="0" hangingPunct="0">
              <a:spcBef>
                <a:spcPct val="20000"/>
              </a:spcBef>
              <a:buClr>
                <a:schemeClr val="bg2"/>
              </a:buClr>
              <a:buSzPct val="70000"/>
              <a:buFont typeface="Wingdings" pitchFamily="2" charset="2"/>
              <a:buChar char="o"/>
            </a:pPr>
            <a:r>
              <a:rPr lang="en-US" sz="3200" dirty="0"/>
              <a:t>No CRFs from an incomplete enrollment visit should be faxed to SCHARP (but they should be maintained in the participant file)</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30725"/>
          </a:xfrm>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sp>
        <p:nvSpPr>
          <p:cNvPr id="23555" name="Title 1"/>
          <p:cNvSpPr>
            <a:spLocks noGrp="1"/>
          </p:cNvSpPr>
          <p:nvPr>
            <p:ph type="title"/>
          </p:nvPr>
        </p:nvSpPr>
        <p:spPr>
          <a:xfrm>
            <a:off x="228600" y="304800"/>
            <a:ext cx="8686800" cy="1143000"/>
          </a:xfrm>
        </p:spPr>
        <p:txBody>
          <a:bodyPr/>
          <a:lstStyle/>
          <a:p>
            <a:r>
              <a:rPr lang="en-US" sz="3400" b="1" dirty="0" smtClean="0"/>
              <a:t>Participant HAS been randomized: </a:t>
            </a:r>
          </a:p>
        </p:txBody>
      </p:sp>
      <p:sp>
        <p:nvSpPr>
          <p:cNvPr id="23556" name="Content Placeholder 2"/>
          <p:cNvSpPr txBox="1">
            <a:spLocks/>
          </p:cNvSpPr>
          <p:nvPr/>
        </p:nvSpPr>
        <p:spPr bwMode="auto">
          <a:xfrm>
            <a:off x="433388" y="1476375"/>
            <a:ext cx="8229600" cy="5229225"/>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pPr>
            <a:r>
              <a:rPr lang="en-US" sz="3200" dirty="0"/>
              <a:t>The visit is considered her enrollment visit even if all procedures were not conducted</a:t>
            </a:r>
          </a:p>
          <a:p>
            <a:pPr marL="469900" indent="-469900" eaLnBrk="0" hangingPunct="0">
              <a:spcBef>
                <a:spcPct val="20000"/>
              </a:spcBef>
              <a:buClr>
                <a:schemeClr val="bg2"/>
              </a:buClr>
              <a:buSzPct val="70000"/>
              <a:buFont typeface="Wingdings" pitchFamily="2" charset="2"/>
              <a:buChar char="o"/>
            </a:pPr>
            <a:r>
              <a:rPr lang="en-US" sz="3200" dirty="0"/>
              <a:t>If the participant did not receive the study product she should be scheduled to come in as soon as possible- to get the study product, first product use/ digit exam/ debrief, and first ring use education session conducted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3236</TotalTime>
  <Words>3425</Words>
  <Application>Microsoft Office PowerPoint</Application>
  <PresentationFormat>On-screen Show (4:3)</PresentationFormat>
  <Paragraphs>316</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Quadrant</vt:lpstr>
      <vt:lpstr> Overview of Enrollment Procedures </vt:lpstr>
      <vt:lpstr>Training Materials for this session</vt:lpstr>
      <vt:lpstr>Confirming eligibility and establishing baseline</vt:lpstr>
      <vt:lpstr>Confirming eligibility and establishing baseline</vt:lpstr>
      <vt:lpstr>Confirming eligibility and establishing baseline</vt:lpstr>
      <vt:lpstr>Confirming eligibility and establishing baseline</vt:lpstr>
      <vt:lpstr>How is the enrollment visit different? </vt:lpstr>
      <vt:lpstr>Participant HAS NOT been randomized: </vt:lpstr>
      <vt:lpstr>Participant HAS been randomized: </vt:lpstr>
      <vt:lpstr>What if plasma archive is missed? </vt:lpstr>
      <vt:lpstr>Order of visit procedures at enrollment is important</vt:lpstr>
      <vt:lpstr>Enrollment Visit   CRF documentation  </vt:lpstr>
      <vt:lpstr>Enrollment (ENR-1)</vt:lpstr>
      <vt:lpstr>Prior Trial Participation (PTP-1)</vt:lpstr>
      <vt:lpstr>Enrollment Behavioral Eligibility</vt:lpstr>
      <vt:lpstr>Baseline Family Planning (BFP-1)</vt:lpstr>
      <vt:lpstr>Baseline Family Planning (BFP-1) – con’t</vt:lpstr>
      <vt:lpstr>Enrollment Abbreviated Physical Exam (EPX-1)</vt:lpstr>
      <vt:lpstr>Eligibility Criteria (ECI-1)</vt:lpstr>
      <vt:lpstr>Baseline Behavior Assessment (BBA) </vt:lpstr>
      <vt:lpstr>Baseline  Behavioral Assessment – con’t</vt:lpstr>
      <vt:lpstr>Baseline Vaginal Practices (BVP-1)</vt:lpstr>
      <vt:lpstr>Enrollment Visit LDMS Tracking Sheet</vt:lpstr>
      <vt:lpstr>Enrollment Visit QA/QC</vt:lpstr>
      <vt:lpstr>Resolving QCs on Interviewer Administered CRFs </vt:lpstr>
      <vt:lpstr>Resolving QCs on Interviewer Administered CRFs </vt:lpstr>
      <vt:lpstr> Screening/Enrollment/ Eligibility Scenarios </vt:lpstr>
      <vt:lpstr>Scenario Instructions</vt:lpstr>
      <vt:lpstr>References</vt:lpstr>
    </vt:vector>
  </TitlesOfParts>
  <Company>FHI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Schwartz (US - NC)</dc:creator>
  <cp:lastModifiedBy>Kat Richards</cp:lastModifiedBy>
  <cp:revision>322</cp:revision>
  <cp:lastPrinted>2012-07-06T11:19:08Z</cp:lastPrinted>
  <dcterms:created xsi:type="dcterms:W3CDTF">2011-11-21T15:00:15Z</dcterms:created>
  <dcterms:modified xsi:type="dcterms:W3CDTF">2013-01-02T17:04:37Z</dcterms:modified>
</cp:coreProperties>
</file>